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90" r:id="rId2"/>
    <p:sldId id="380" r:id="rId3"/>
    <p:sldId id="477" r:id="rId4"/>
    <p:sldId id="478" r:id="rId5"/>
    <p:sldId id="479" r:id="rId6"/>
    <p:sldId id="480" r:id="rId7"/>
    <p:sldId id="481" r:id="rId8"/>
    <p:sldId id="482" r:id="rId9"/>
    <p:sldId id="483" r:id="rId10"/>
    <p:sldId id="484" r:id="rId11"/>
    <p:sldId id="485" r:id="rId12"/>
    <p:sldId id="486" r:id="rId13"/>
    <p:sldId id="487" r:id="rId14"/>
    <p:sldId id="488" r:id="rId15"/>
    <p:sldId id="489" r:id="rId16"/>
    <p:sldId id="490" r:id="rId17"/>
    <p:sldId id="4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0983BA4-56F5-46A5-87FD-742FE9977CDE}">
          <p14:sldIdLst>
            <p14:sldId id="290"/>
            <p14:sldId id="380"/>
            <p14:sldId id="477"/>
          </p14:sldIdLst>
        </p14:section>
        <p14:section name="Message Delivery and Processing" id="{735F0729-385E-48B2-9CC9-321FEBC0D2F7}">
          <p14:sldIdLst>
            <p14:sldId id="478"/>
            <p14:sldId id="479"/>
            <p14:sldId id="480"/>
            <p14:sldId id="481"/>
            <p14:sldId id="482"/>
            <p14:sldId id="483"/>
            <p14:sldId id="484"/>
            <p14:sldId id="485"/>
            <p14:sldId id="486"/>
            <p14:sldId id="487"/>
            <p14:sldId id="488"/>
            <p14:sldId id="489"/>
            <p14:sldId id="490"/>
            <p14:sldId id="4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1649" autoAdjust="0"/>
    <p:restoredTop sz="72563" autoAdjust="0"/>
  </p:normalViewPr>
  <p:slideViewPr>
    <p:cSldViewPr snapToGrid="0" showGuides="1">
      <p:cViewPr varScale="1">
        <p:scale>
          <a:sx n="81" d="100"/>
          <a:sy n="81" d="100"/>
        </p:scale>
        <p:origin x="88"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5F2EF8-1963-4D06-0037-190C2628E8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C1DDF5-DDBF-7F05-6959-EDD7EE8CD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64EA34-5607-42FC-A5EC-B3EB34B980C7}" type="datetimeFigureOut">
              <a:rPr lang="en-US" smtClean="0"/>
              <a:t>8/7/2025</a:t>
            </a:fld>
            <a:endParaRPr lang="en-US"/>
          </a:p>
        </p:txBody>
      </p:sp>
      <p:sp>
        <p:nvSpPr>
          <p:cNvPr id="4" name="Footer Placeholder 3">
            <a:extLst>
              <a:ext uri="{FF2B5EF4-FFF2-40B4-BE49-F238E27FC236}">
                <a16:creationId xmlns:a16="http://schemas.microsoft.com/office/drawing/2014/main" id="{7F37E494-0D1E-4B7E-8DC6-C5FDF16C76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9A15D4-5BB1-9A3E-5C4E-00538AFC1B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2A3B4-E1AE-4DAF-AAB0-E27DAAB565AA}" type="slidenum">
              <a:rPr lang="en-US" smtClean="0"/>
              <a:t>‹#›</a:t>
            </a:fld>
            <a:endParaRPr lang="en-US"/>
          </a:p>
        </p:txBody>
      </p:sp>
    </p:spTree>
    <p:extLst>
      <p:ext uri="{BB962C8B-B14F-4D97-AF65-F5344CB8AC3E}">
        <p14:creationId xmlns:p14="http://schemas.microsoft.com/office/powerpoint/2010/main" val="196164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B21A4E-9E2A-47D2-8D53-809F7F857FEB}" type="datetimeFigureOut">
              <a:rPr lang="en-US" smtClean="0"/>
              <a:t>8/7/2025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00ACD-0348-4F47-9C35-586193A86BF3}" type="slidenum">
              <a:rPr lang="en-US" smtClean="0"/>
              <a:t>‹#›</a:t>
            </a:fld>
            <a:endParaRPr lang="en-US"/>
          </a:p>
        </p:txBody>
      </p:sp>
    </p:spTree>
    <p:extLst>
      <p:ext uri="{BB962C8B-B14F-4D97-AF65-F5344CB8AC3E}">
        <p14:creationId xmlns:p14="http://schemas.microsoft.com/office/powerpoint/2010/main" val="3106955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a:t>
            </a:fld>
            <a:endParaRPr lang="en-US"/>
          </a:p>
        </p:txBody>
      </p:sp>
    </p:spTree>
    <p:extLst>
      <p:ext uri="{BB962C8B-B14F-4D97-AF65-F5344CB8AC3E}">
        <p14:creationId xmlns:p14="http://schemas.microsoft.com/office/powerpoint/2010/main" val="152102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Replicate messages across multiple storage nodes or data centers to ensure redundancy and high availability. This approach helps protect against data loss due to hardware failures or site outages.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Synchronous Replication</a:t>
            </a:r>
            <a:r>
              <a:rPr lang="en-US" b="0" u="none" dirty="0"/>
              <a:t>: Replicate messages to multiple nodes or data centers in real-time, ensuring that all copies are immediately consistent.</a:t>
            </a:r>
          </a:p>
          <a:p>
            <a:pPr marL="171450" indent="-171450">
              <a:buFont typeface="Arial" panose="020B0604020202020204" pitchFamily="34" charset="0"/>
              <a:buChar char="•"/>
            </a:pPr>
            <a:r>
              <a:rPr lang="en-US" b="1" u="none" dirty="0"/>
              <a:t>Asynchronous Replication</a:t>
            </a:r>
            <a:r>
              <a:rPr lang="en-US" b="0" u="none" dirty="0"/>
              <a:t>: Replicate messages with a slight delay, which can reduce latency but may introduce a small window of inconsistency.</a:t>
            </a:r>
            <a:endParaRPr lang="en-US" b="1" u="none" dirty="0"/>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data durability and availability by providing multiple copies of each message, reducing the disk of data loss.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12</a:t>
            </a:fld>
            <a:endParaRPr lang="en-US"/>
          </a:p>
        </p:txBody>
      </p:sp>
    </p:spTree>
    <p:extLst>
      <p:ext uri="{BB962C8B-B14F-4D97-AF65-F5344CB8AC3E}">
        <p14:creationId xmlns:p14="http://schemas.microsoft.com/office/powerpoint/2010/main" val="427529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acknowledgement mechanisms to confirm that messages are safely persisted before considering them delivered. This approach ensures that messages are stored durably before they are acknowledged to the producer.</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Write-Ahead Logging (WAL)</a:t>
            </a:r>
            <a:r>
              <a:rPr lang="en-US" b="0" u="none" dirty="0"/>
              <a:t>: Log messages to a durable storage medium before processing them, ensuring that messages are not lost if the system fails during processing.</a:t>
            </a:r>
          </a:p>
          <a:p>
            <a:pPr marL="171450" indent="-171450">
              <a:buFont typeface="Arial" panose="020B0604020202020204" pitchFamily="34" charset="0"/>
              <a:buChar char="•"/>
            </a:pPr>
            <a:r>
              <a:rPr lang="en-US" b="1" u="none" dirty="0"/>
              <a:t>Two-Phase Commit (2PC)</a:t>
            </a:r>
            <a:r>
              <a:rPr lang="en-US" b="0" u="none" dirty="0"/>
              <a:t>: Use a two-phase commit protocol to ensure that messages are durably stored in a coordinated manner.</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Provides strong guarantees that messages are durably stored before they are acknowledged, ensuring data integrity and consistency.</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13</a:t>
            </a:fld>
            <a:endParaRPr lang="en-US"/>
          </a:p>
        </p:txBody>
      </p:sp>
    </p:spTree>
    <p:extLst>
      <p:ext uri="{BB962C8B-B14F-4D97-AF65-F5344CB8AC3E}">
        <p14:creationId xmlns:p14="http://schemas.microsoft.com/office/powerpoint/2010/main" val="157589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redundant storage solutions to provide multiple layers of data protection and ensure continuous availability of messages.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RAID (Redundant Array of Independent Disks)</a:t>
            </a:r>
            <a:r>
              <a:rPr lang="en-US" b="0" u="none" dirty="0"/>
              <a:t>: Use RAID configurations to store messages across multiple disks, providing redundancy and fault tolerance.</a:t>
            </a:r>
          </a:p>
          <a:p>
            <a:pPr marL="171450" indent="-171450">
              <a:buFont typeface="Arial" panose="020B0604020202020204" pitchFamily="34" charset="0"/>
              <a:buChar char="•"/>
            </a:pPr>
            <a:r>
              <a:rPr lang="en-US" b="1" u="none" dirty="0"/>
              <a:t>Geo-Replication</a:t>
            </a:r>
            <a:r>
              <a:rPr lang="en-US" b="0" u="none" dirty="0"/>
              <a:t>: Replicate messages across geographically distributed data centers to protect against regional outages and disasters.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the durability and availability of messages by providing redundancy at multiple levels, ensuring continuous access to data.</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14</a:t>
            </a:fld>
            <a:endParaRPr lang="en-US"/>
          </a:p>
        </p:txBody>
      </p:sp>
    </p:spTree>
    <p:extLst>
      <p:ext uri="{BB962C8B-B14F-4D97-AF65-F5344CB8AC3E}">
        <p14:creationId xmlns:p14="http://schemas.microsoft.com/office/powerpoint/2010/main" val="1000948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monitoring and alerting mechanisms to track the health and performance of the message persistence infrastructure. This approach helps identify and address issues before they impact message delivery and processing.</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Health Checks</a:t>
            </a:r>
            <a:r>
              <a:rPr lang="en-US" b="0" u="none" dirty="0"/>
              <a:t>: Regularly perform health checks on storage nodes and replication processes to ensure they function correctly.</a:t>
            </a:r>
          </a:p>
          <a:p>
            <a:pPr marL="171450" indent="-171450">
              <a:buFont typeface="Arial" panose="020B0604020202020204" pitchFamily="34" charset="0"/>
              <a:buChar char="•"/>
            </a:pPr>
            <a:r>
              <a:rPr lang="en-US" b="1" u="none" dirty="0"/>
              <a:t>Alerts and Notifications</a:t>
            </a:r>
            <a:r>
              <a:rPr lang="en-US" b="0" u="none" dirty="0"/>
              <a:t>: Set up alerts and notifications to inform administrators of any issues or anomalies in the persistence layer.</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proactive message persistence infrastructure management, reducing the data loss risk and ensuring reliable message delivery.</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15</a:t>
            </a:fld>
            <a:endParaRPr lang="en-US"/>
          </a:p>
        </p:txBody>
      </p:sp>
    </p:spTree>
    <p:extLst>
      <p:ext uri="{BB962C8B-B14F-4D97-AF65-F5344CB8AC3E}">
        <p14:creationId xmlns:p14="http://schemas.microsoft.com/office/powerpoint/2010/main" val="1740856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Durable queues and topics ensure that messages are stored persistently until they are processed</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Message replication provides redundancy and high availability, protecting against data lost.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Acknowledgment-based persistence ensures that messages are safely stored before being acknowledge.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Redundant storage solutions enhance durability and availability by providing multiple layers of data protection.</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Monitoring and alerting mechanisms help maintain the health and performance of the persistence infrastructure.</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16</a:t>
            </a:fld>
            <a:endParaRPr lang="en-US"/>
          </a:p>
        </p:txBody>
      </p:sp>
    </p:spTree>
    <p:extLst>
      <p:ext uri="{BB962C8B-B14F-4D97-AF65-F5344CB8AC3E}">
        <p14:creationId xmlns:p14="http://schemas.microsoft.com/office/powerpoint/2010/main" val="3210343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17</a:t>
            </a:fld>
            <a:endParaRPr lang="en-US"/>
          </a:p>
        </p:txBody>
      </p:sp>
    </p:spTree>
    <p:extLst>
      <p:ext uri="{BB962C8B-B14F-4D97-AF65-F5344CB8AC3E}">
        <p14:creationId xmlns:p14="http://schemas.microsoft.com/office/powerpoint/2010/main" val="421346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Reliability is a cornerstone of any robust messaging system. It ensures that messages are delivered and processed correctly, even in the face of failures, network issues, or system crashes. Without reliability, the integrity of data and the seamless operation of distributed systems can be compromised, leading to potential data loss, inconsistencies, and service disruptions.</a:t>
            </a:r>
          </a:p>
          <a:p>
            <a:endParaRPr lang="en-US" dirty="0"/>
          </a:p>
          <a:p>
            <a:r>
              <a:rPr lang="en-US" dirty="0"/>
              <a:t>In the context of messaging systems, reliability involves implementing mechanisms to guarantee message delivery, handle failures gracefully, and maintain data consistency. It requires a combination of strategies, such as message persistence, retry polices, and transactional processing, to ensure that messages are not lost and that they are processed accurately.</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2</a:t>
            </a:fld>
            <a:endParaRPr lang="en-US"/>
          </a:p>
        </p:txBody>
      </p:sp>
    </p:spTree>
    <p:extLst>
      <p:ext uri="{BB962C8B-B14F-4D97-AF65-F5344CB8AC3E}">
        <p14:creationId xmlns:p14="http://schemas.microsoft.com/office/powerpoint/2010/main" val="386924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Delivery and Processing</a:t>
            </a:r>
            <a:endParaRPr lang="en-US" b="0" u="none" dirty="0"/>
          </a:p>
          <a:p>
            <a:endParaRPr lang="en-US" b="0" u="none" dirty="0"/>
          </a:p>
          <a:p>
            <a:r>
              <a:rPr lang="en-US" b="0" u="none" dirty="0"/>
              <a:t>Ensuring reliable delivery and processing of messages means that every message sent is received and handled appropriately. This includes storing messages persistently until they are successfully processed, using acknowledgement protocols to confirm receipt, and implementing retries for transient failures.</a:t>
            </a:r>
            <a:endParaRPr lang="en-US" b="1" u="sng" dirty="0"/>
          </a:p>
          <a:p>
            <a:endParaRPr lang="en-US" dirty="0"/>
          </a:p>
          <a:p>
            <a:r>
              <a:rPr lang="en-US" b="1" u="sng" dirty="0"/>
              <a:t>Failure Handling</a:t>
            </a:r>
            <a:endParaRPr lang="en-US" b="0" u="none" dirty="0"/>
          </a:p>
          <a:p>
            <a:endParaRPr lang="en-US" b="0" u="none" dirty="0"/>
          </a:p>
          <a:p>
            <a:r>
              <a:rPr lang="en-US" b="0" u="none" dirty="0"/>
              <a:t>In a distributed system, failures are inevitable. To maintain reliability, messaging systems must be designed to handle failures gracefully. This involves retrying failed messages, using dead letter queues (DLQs) for messages that cannot be processed, and implementing robust error handling mechanisms.</a:t>
            </a:r>
            <a:endParaRPr lang="en-US" b="1" u="sng" dirty="0"/>
          </a:p>
          <a:p>
            <a:endParaRPr lang="en-US" dirty="0"/>
          </a:p>
          <a:p>
            <a:r>
              <a:rPr lang="en-US" b="1" u="sng" dirty="0"/>
              <a:t>Data Consistency</a:t>
            </a:r>
            <a:endParaRPr lang="en-US" b="0" u="none" dirty="0"/>
          </a:p>
          <a:p>
            <a:endParaRPr lang="en-US" b="0" u="none" dirty="0"/>
          </a:p>
          <a:p>
            <a:r>
              <a:rPr lang="en-US" b="0" u="none" dirty="0"/>
              <a:t>Maintaining data consistency is crucial to prevent duplication or loss of information. Techniques such as idempotency, where processing the same message multiple times has the same effect as processing it once, and transactional messaging, which ensures atomic and consistent processing of messages, are key to achieving data consistency.</a:t>
            </a:r>
            <a:endParaRPr lang="en-US" b="1" u="sng" dirty="0"/>
          </a:p>
          <a:p>
            <a:endParaRPr lang="en-US"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a:t>
            </a:fld>
            <a:endParaRPr lang="en-US"/>
          </a:p>
        </p:txBody>
      </p:sp>
    </p:spTree>
    <p:extLst>
      <p:ext uri="{BB962C8B-B14F-4D97-AF65-F5344CB8AC3E}">
        <p14:creationId xmlns:p14="http://schemas.microsoft.com/office/powerpoint/2010/main" val="10984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any messaging system, ensuring that messages are delivered reliability and processed correctly is of utmost importance. The success of distributed applications and services often hinges on the ability to guarantee that messages reach their intended destinations and are handled appropriately. This requires robust mechanisms for message delivery, handling failures, and maintaining data consistency.</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a:t>
            </a:fld>
            <a:endParaRPr lang="en-US"/>
          </a:p>
        </p:txBody>
      </p:sp>
    </p:spTree>
    <p:extLst>
      <p:ext uri="{BB962C8B-B14F-4D97-AF65-F5344CB8AC3E}">
        <p14:creationId xmlns:p14="http://schemas.microsoft.com/office/powerpoint/2010/main" val="2886021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Reliable message delivery involves making sure that messages are not lost in transit and that they are stored persistently until they can be processed. This means implementing acknowledgement protocols to confirm receipt and using durable messaging queues or topics that retain message even in the event of system crashes or restarts.</a:t>
            </a:r>
          </a:p>
        </p:txBody>
      </p:sp>
      <p:sp>
        <p:nvSpPr>
          <p:cNvPr id="4" name="Slide Number Placeholder 3"/>
          <p:cNvSpPr>
            <a:spLocks noGrp="1"/>
          </p:cNvSpPr>
          <p:nvPr>
            <p:ph type="sldNum" sz="quarter" idx="5"/>
          </p:nvPr>
        </p:nvSpPr>
        <p:spPr/>
        <p:txBody>
          <a:bodyPr/>
          <a:lstStyle/>
          <a:p>
            <a:fld id="{F5000ACD-0348-4F47-9C35-586193A86BF3}" type="slidenum">
              <a:rPr lang="en-US" smtClean="0"/>
              <a:t>5</a:t>
            </a:fld>
            <a:endParaRPr lang="en-US"/>
          </a:p>
        </p:txBody>
      </p:sp>
    </p:spTree>
    <p:extLst>
      <p:ext uri="{BB962C8B-B14F-4D97-AF65-F5344CB8AC3E}">
        <p14:creationId xmlns:p14="http://schemas.microsoft.com/office/powerpoint/2010/main" val="3885581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endParaRPr lang="en-US" b="0" u="none" dirty="0"/>
          </a:p>
          <a:p>
            <a:r>
              <a:rPr lang="en-US" b="0" u="none" dirty="0"/>
              <a:t>Implement mechanisms to ensure that messages are delivered reliably, even in the face of network issues or system failures.</a:t>
            </a:r>
          </a:p>
          <a:p>
            <a:endParaRPr lang="en-US" b="0" u="none" dirty="0"/>
          </a:p>
          <a:p>
            <a:r>
              <a:rPr lang="en-US" b="1" u="none" dirty="0"/>
              <a:t>Techniques</a:t>
            </a:r>
            <a:r>
              <a:rPr lang="en-US" b="0" u="none" dirty="0"/>
              <a:t>: Use acknowledgement and confirmation protocols to confirm message receipt.</a:t>
            </a:r>
            <a:endParaRPr lang="en-US" b="1" u="sng" dirty="0"/>
          </a:p>
          <a:p>
            <a:endParaRPr lang="en-US" dirty="0"/>
          </a:p>
          <a:p>
            <a:r>
              <a:rPr lang="en-US" b="1" u="sng" dirty="0"/>
              <a:t>Message Persistence</a:t>
            </a:r>
            <a:endParaRPr lang="en-US" b="0" u="none" dirty="0"/>
          </a:p>
          <a:p>
            <a:r>
              <a:rPr lang="en-US" b="0" u="none" dirty="0"/>
              <a:t>Store messages persistently until they are successfully processed, preventing loss due to system crashes or restarts.</a:t>
            </a:r>
          </a:p>
          <a:p>
            <a:endParaRPr lang="en-US" b="0" u="none" dirty="0"/>
          </a:p>
          <a:p>
            <a:r>
              <a:rPr lang="en-US" b="1" u="none" dirty="0"/>
              <a:t>Techniques</a:t>
            </a:r>
            <a:r>
              <a:rPr lang="en-US" b="0" u="none" dirty="0"/>
              <a:t>: Implement durable queues and topics that retain messages until they are processed.</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6</a:t>
            </a:fld>
            <a:endParaRPr lang="en-US"/>
          </a:p>
        </p:txBody>
      </p:sp>
    </p:spTree>
    <p:extLst>
      <p:ext uri="{BB962C8B-B14F-4D97-AF65-F5344CB8AC3E}">
        <p14:creationId xmlns:p14="http://schemas.microsoft.com/office/powerpoint/2010/main" val="1406876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 protocols ensure that messages are not considered successfully delivered until the recipient explicitly confirms receipt.</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Positive Acknowledgements</a:t>
            </a:r>
            <a:r>
              <a:rPr lang="en-US" b="0" u="none" dirty="0"/>
              <a:t>: The consumer sends an acknowledgment back to the producer or broker after successfully processing the message.</a:t>
            </a:r>
          </a:p>
          <a:p>
            <a:pPr marL="171450" indent="-171450">
              <a:buFont typeface="Arial" panose="020B0604020202020204" pitchFamily="34" charset="0"/>
              <a:buChar char="•"/>
            </a:pPr>
            <a:r>
              <a:rPr lang="en-US" b="1" u="none" dirty="0"/>
              <a:t>Negative Acknowledgements</a:t>
            </a:r>
            <a:r>
              <a:rPr lang="en-US" b="0" u="none" dirty="0"/>
              <a:t>: If a message fails to process, the consumer sends a negative acknowledgment, prompting a retry or alternative handling.</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This mechanism helps ensure that messages are not lost in transit and that both the producer and broker are aware of the message’s delivery status.</a:t>
            </a:r>
            <a:endParaRPr lang="en-US" b="1" u="sng" dirty="0"/>
          </a:p>
          <a:p>
            <a:endParaRPr lang="en-US"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7</a:t>
            </a:fld>
            <a:endParaRPr lang="en-US"/>
          </a:p>
        </p:txBody>
      </p:sp>
    </p:spTree>
    <p:extLst>
      <p:ext uri="{BB962C8B-B14F-4D97-AF65-F5344CB8AC3E}">
        <p14:creationId xmlns:p14="http://schemas.microsoft.com/office/powerpoint/2010/main" val="257361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Persistence</a:t>
            </a:r>
            <a:endParaRPr lang="en-US" b="0" u="none" dirty="0"/>
          </a:p>
          <a:p>
            <a:r>
              <a:rPr lang="en-US" b="0" u="none" dirty="0"/>
              <a:t>Message persistence is a critical component in ensuring the reliability of messaging systems. It involves storing messages durably until they are successfully processed, preventing message loss dure to system crashes, network failures, or restarts.</a:t>
            </a:r>
          </a:p>
          <a:p>
            <a:endParaRPr lang="en-US" b="0" u="none" dirty="0"/>
          </a:p>
          <a:p>
            <a:r>
              <a:rPr lang="en-US" b="0" u="none" dirty="0"/>
              <a:t>Here are some key aspects and techniques for implementing message persistence.</a:t>
            </a:r>
            <a:endParaRPr lang="en-US" b="1" u="sng" dirty="0"/>
          </a:p>
        </p:txBody>
      </p:sp>
      <p:sp>
        <p:nvSpPr>
          <p:cNvPr id="4" name="Slide Number Placeholder 3"/>
          <p:cNvSpPr>
            <a:spLocks noGrp="1"/>
          </p:cNvSpPr>
          <p:nvPr>
            <p:ph type="sldNum" sz="quarter" idx="5"/>
          </p:nvPr>
        </p:nvSpPr>
        <p:spPr/>
        <p:txBody>
          <a:bodyPr/>
          <a:lstStyle/>
          <a:p>
            <a:fld id="{F5000ACD-0348-4F47-9C35-586193A86BF3}" type="slidenum">
              <a:rPr lang="en-US" smtClean="0"/>
              <a:t>10</a:t>
            </a:fld>
            <a:endParaRPr lang="en-US"/>
          </a:p>
        </p:txBody>
      </p:sp>
    </p:spTree>
    <p:extLst>
      <p:ext uri="{BB962C8B-B14F-4D97-AF65-F5344CB8AC3E}">
        <p14:creationId xmlns:p14="http://schemas.microsoft.com/office/powerpoint/2010/main" val="766561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queues and topics store messages on persistent storage, such as disk or a distributed storage system, ensuring that messages are not lost even if the system crashes or restarts.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Disk-Based Storage</a:t>
            </a:r>
            <a:r>
              <a:rPr lang="en-US" b="0" u="none" dirty="0"/>
              <a:t>: Write message to disk as soon as they are received, ensuring they are safely stored even if the in-memory state is lost.</a:t>
            </a:r>
          </a:p>
          <a:p>
            <a:pPr marL="171450" indent="-171450">
              <a:buFont typeface="Arial" panose="020B0604020202020204" pitchFamily="34" charset="0"/>
              <a:buChar char="•"/>
            </a:pPr>
            <a:r>
              <a:rPr lang="en-US" b="1" u="none" dirty="0"/>
              <a:t>Cloud Storage</a:t>
            </a:r>
            <a:r>
              <a:rPr lang="en-US" b="0" u="none" dirty="0"/>
              <a:t>: Use cloud-based storage solutions (e.g. Azure Storage, Amazon S3) to persist messages, providing high availability and durability.</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that messages are retained and can be processed later, even in the event of failures or maintenance activities.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11</a:t>
            </a:fld>
            <a:endParaRPr lang="en-US"/>
          </a:p>
        </p:txBody>
      </p:sp>
    </p:spTree>
    <p:extLst>
      <p:ext uri="{BB962C8B-B14F-4D97-AF65-F5344CB8AC3E}">
        <p14:creationId xmlns:p14="http://schemas.microsoft.com/office/powerpoint/2010/main" val="18355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7276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F8BB486-41EA-13B5-9AF0-42BBC8163251}"/>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1206D206-CC76-B356-133C-0A969DA0AE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F798492D-9410-E54A-28DD-30F3F008EA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9583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ection TItle">
            <a:extLst>
              <a:ext uri="{FF2B5EF4-FFF2-40B4-BE49-F238E27FC236}">
                <a16:creationId xmlns:a16="http://schemas.microsoft.com/office/drawing/2014/main" id="{C5D7F92D-F719-DFA6-480F-E13D689414BC}"/>
              </a:ext>
            </a:extLst>
          </p:cNvPr>
          <p:cNvSpPr>
            <a:spLocks noGrp="1"/>
          </p:cNvSpPr>
          <p:nvPr>
            <p:ph type="title" hasCustomPrompt="1"/>
          </p:nvPr>
        </p:nvSpPr>
        <p:spPr>
          <a:xfrm>
            <a:off x="546099" y="583163"/>
            <a:ext cx="11099800" cy="2845837"/>
          </a:xfrm>
        </p:spPr>
        <p:txBody>
          <a:bodyPr anchor="b"/>
          <a:lstStyle>
            <a:lvl1pPr algn="ctr">
              <a:defRPr sz="6000">
                <a:solidFill>
                  <a:schemeClr val="bg2"/>
                </a:solidFill>
              </a:defRPr>
            </a:lvl1pPr>
          </a:lstStyle>
          <a:p>
            <a:r>
              <a:rPr lang="en-US" dirty="0"/>
              <a:t>Click to edit Section title</a:t>
            </a:r>
          </a:p>
        </p:txBody>
      </p:sp>
      <p:sp>
        <p:nvSpPr>
          <p:cNvPr id="3" name="Presentation Title">
            <a:extLst>
              <a:ext uri="{FF2B5EF4-FFF2-40B4-BE49-F238E27FC236}">
                <a16:creationId xmlns:a16="http://schemas.microsoft.com/office/drawing/2014/main" id="{F8450C63-0FDF-68E3-C430-6BE7AA1CDE18}"/>
              </a:ext>
            </a:extLst>
          </p:cNvPr>
          <p:cNvSpPr txBox="1"/>
          <p:nvPr userDrawn="1"/>
        </p:nvSpPr>
        <p:spPr>
          <a:xfrm>
            <a:off x="3486150" y="6396335"/>
            <a:ext cx="5219699" cy="461665"/>
          </a:xfrm>
          <a:prstGeom prst="rect">
            <a:avLst/>
          </a:prstGeom>
          <a:noFill/>
        </p:spPr>
        <p:txBody>
          <a:bodyPr wrap="none" rtlCol="0">
            <a:spAutoFit/>
          </a:bodyPr>
          <a:lstStyle/>
          <a:p>
            <a:r>
              <a:rPr lang="en-US" sz="2400" dirty="0">
                <a:solidFill>
                  <a:schemeClr val="accent6"/>
                </a:solidFill>
              </a:rPr>
              <a:t>Unlock the Power of Messaging Patterns</a:t>
            </a:r>
          </a:p>
        </p:txBody>
      </p:sp>
      <p:sp>
        <p:nvSpPr>
          <p:cNvPr id="9" name="Subection Title">
            <a:extLst>
              <a:ext uri="{FF2B5EF4-FFF2-40B4-BE49-F238E27FC236}">
                <a16:creationId xmlns:a16="http://schemas.microsoft.com/office/drawing/2014/main" id="{A24D9923-57B7-3F72-BDE9-973B963E0642}"/>
              </a:ext>
            </a:extLst>
          </p:cNvPr>
          <p:cNvSpPr>
            <a:spLocks noGrp="1"/>
          </p:cNvSpPr>
          <p:nvPr>
            <p:ph type="body" sz="quarter" idx="10" hasCustomPrompt="1"/>
          </p:nvPr>
        </p:nvSpPr>
        <p:spPr>
          <a:xfrm>
            <a:off x="642257" y="4455467"/>
            <a:ext cx="11003642" cy="914400"/>
          </a:xfrm>
        </p:spPr>
        <p:txBody>
          <a:bodyPr>
            <a:noAutofit/>
          </a:bodyPr>
          <a:lstStyle>
            <a:lvl1pPr marL="0" indent="0" algn="ctr">
              <a:buNone/>
              <a:defRPr lang="en-US" sz="4000" kern="1200" dirty="0">
                <a:solidFill>
                  <a:schemeClr val="bg2"/>
                </a:solidFill>
                <a:latin typeface="+mj-lt"/>
                <a:ea typeface="+mj-ea"/>
                <a:cs typeface="+mj-cs"/>
              </a:defRPr>
            </a:lvl1pPr>
          </a:lstStyle>
          <a:p>
            <a:pPr lvl="0"/>
            <a:r>
              <a:rPr lang="en-US" dirty="0"/>
              <a:t>Click to edit subsection title</a:t>
            </a:r>
          </a:p>
        </p:txBody>
      </p:sp>
    </p:spTree>
    <p:extLst>
      <p:ext uri="{BB962C8B-B14F-4D97-AF65-F5344CB8AC3E}">
        <p14:creationId xmlns:p14="http://schemas.microsoft.com/office/powerpoint/2010/main" val="1933220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5E4057A-9753-03B7-9BF6-D812ABB82D5C}"/>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4" name="Secondary Content">
            <a:extLst>
              <a:ext uri="{FF2B5EF4-FFF2-40B4-BE49-F238E27FC236}">
                <a16:creationId xmlns:a16="http://schemas.microsoft.com/office/drawing/2014/main" id="{FDE02316-9F55-D549-0FD3-3FE4AE69933A}"/>
              </a:ext>
            </a:extLst>
          </p:cNvPr>
          <p:cNvSpPr>
            <a:spLocks noGrp="1"/>
          </p:cNvSpPr>
          <p:nvPr>
            <p:ph sz="half" idx="2"/>
          </p:nvPr>
        </p:nvSpPr>
        <p:spPr>
          <a:xfrm>
            <a:off x="6194778"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rimary Content">
            <a:extLst>
              <a:ext uri="{FF2B5EF4-FFF2-40B4-BE49-F238E27FC236}">
                <a16:creationId xmlns:a16="http://schemas.microsoft.com/office/drawing/2014/main" id="{32C729A9-72A4-DC89-E3AD-B75906BA7649}"/>
              </a:ext>
            </a:extLst>
          </p:cNvPr>
          <p:cNvSpPr>
            <a:spLocks noGrp="1"/>
          </p:cNvSpPr>
          <p:nvPr>
            <p:ph sz="half" idx="1"/>
          </p:nvPr>
        </p:nvSpPr>
        <p:spPr>
          <a:xfrm>
            <a:off x="548640"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a:extLst>
              <a:ext uri="{FF2B5EF4-FFF2-40B4-BE49-F238E27FC236}">
                <a16:creationId xmlns:a16="http://schemas.microsoft.com/office/drawing/2014/main" id="{026C142B-8301-F944-A303-6FF5113000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96564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Presenation Title Footer">
            <a:extLst>
              <a:ext uri="{FF2B5EF4-FFF2-40B4-BE49-F238E27FC236}">
                <a16:creationId xmlns:a16="http://schemas.microsoft.com/office/drawing/2014/main" id="{9EC920BD-70A9-B7EA-30FB-13D1FAF82F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6" name="Rigth Comparison">
            <a:extLst>
              <a:ext uri="{FF2B5EF4-FFF2-40B4-BE49-F238E27FC236}">
                <a16:creationId xmlns:a16="http://schemas.microsoft.com/office/drawing/2014/main" id="{787CCB16-0AAE-E45C-6993-A6FC55DBF3F3}"/>
              </a:ext>
            </a:extLst>
          </p:cNvPr>
          <p:cNvSpPr>
            <a:spLocks noGrp="1"/>
          </p:cNvSpPr>
          <p:nvPr>
            <p:ph sz="quarter" idx="4"/>
          </p:nvPr>
        </p:nvSpPr>
        <p:spPr>
          <a:xfrm>
            <a:off x="6373368" y="2441448"/>
            <a:ext cx="5276088"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Comparison Title">
            <a:extLst>
              <a:ext uri="{FF2B5EF4-FFF2-40B4-BE49-F238E27FC236}">
                <a16:creationId xmlns:a16="http://schemas.microsoft.com/office/drawing/2014/main" id="{0F73AC93-FC06-15C6-D0B8-36C019116720}"/>
              </a:ext>
            </a:extLst>
          </p:cNvPr>
          <p:cNvSpPr>
            <a:spLocks noGrp="1"/>
          </p:cNvSpPr>
          <p:nvPr>
            <p:ph type="body" sz="quarter" idx="3"/>
          </p:nvPr>
        </p:nvSpPr>
        <p:spPr>
          <a:xfrm>
            <a:off x="6369812"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Comparison Divider">
            <a:extLst>
              <a:ext uri="{FF2B5EF4-FFF2-40B4-BE49-F238E27FC236}">
                <a16:creationId xmlns:a16="http://schemas.microsoft.com/office/drawing/2014/main" id="{6061AE4D-4A1A-2767-57FB-93B7BCF30EEF}"/>
              </a:ext>
            </a:extLst>
          </p:cNvPr>
          <p:cNvCxnSpPr>
            <a:cxnSpLocks/>
          </p:cNvCxnSpPr>
          <p:nvPr userDrawn="1"/>
        </p:nvCxnSpPr>
        <p:spPr>
          <a:xfrm flipH="1">
            <a:off x="6099048" y="1645920"/>
            <a:ext cx="4644" cy="4663440"/>
          </a:xfrm>
          <a:prstGeom prst="line">
            <a:avLst/>
          </a:prstGeom>
          <a:ln w="15875">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Left Comparison">
            <a:extLst>
              <a:ext uri="{FF2B5EF4-FFF2-40B4-BE49-F238E27FC236}">
                <a16:creationId xmlns:a16="http://schemas.microsoft.com/office/drawing/2014/main" id="{D91756C4-37D6-0386-0375-9847BBAB699D}"/>
              </a:ext>
            </a:extLst>
          </p:cNvPr>
          <p:cNvSpPr>
            <a:spLocks noGrp="1"/>
          </p:cNvSpPr>
          <p:nvPr>
            <p:ph sz="half" idx="2"/>
          </p:nvPr>
        </p:nvSpPr>
        <p:spPr>
          <a:xfrm>
            <a:off x="548640" y="2441447"/>
            <a:ext cx="5276088"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Lett Comparison Title">
            <a:extLst>
              <a:ext uri="{FF2B5EF4-FFF2-40B4-BE49-F238E27FC236}">
                <a16:creationId xmlns:a16="http://schemas.microsoft.com/office/drawing/2014/main" id="{327D5202-CBB7-F61D-FC1B-581B290B6DD1}"/>
              </a:ext>
            </a:extLst>
          </p:cNvPr>
          <p:cNvSpPr>
            <a:spLocks noGrp="1"/>
          </p:cNvSpPr>
          <p:nvPr>
            <p:ph type="body" idx="1"/>
          </p:nvPr>
        </p:nvSpPr>
        <p:spPr>
          <a:xfrm>
            <a:off x="548640"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a:extLst>
              <a:ext uri="{FF2B5EF4-FFF2-40B4-BE49-F238E27FC236}">
                <a16:creationId xmlns:a16="http://schemas.microsoft.com/office/drawing/2014/main" id="{63BB01E2-8C0E-379A-B14D-0A9CBFA0D1BF}"/>
              </a:ext>
            </a:extLst>
          </p:cNvPr>
          <p:cNvSpPr>
            <a:spLocks noGrp="1"/>
          </p:cNvSpPr>
          <p:nvPr>
            <p:ph type="title"/>
          </p:nvPr>
        </p:nvSpPr>
        <p:spPr>
          <a:xfrm>
            <a:off x="550236" y="457200"/>
            <a:ext cx="11100816" cy="1097280"/>
          </a:xfrm>
        </p:spPr>
        <p:txBody>
          <a:bodyPr/>
          <a:lstStyle/>
          <a:p>
            <a:r>
              <a:rPr lang="en-US"/>
              <a:t>Click to edit Master title style</a:t>
            </a:r>
          </a:p>
        </p:txBody>
      </p:sp>
    </p:spTree>
    <p:extLst>
      <p:ext uri="{BB962C8B-B14F-4D97-AF65-F5344CB8AC3E}">
        <p14:creationId xmlns:p14="http://schemas.microsoft.com/office/powerpoint/2010/main" val="4666272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536266B-EC88-1F4B-858A-5E89E4A47DD2}"/>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2" name="Title">
            <a:extLst>
              <a:ext uri="{FF2B5EF4-FFF2-40B4-BE49-F238E27FC236}">
                <a16:creationId xmlns:a16="http://schemas.microsoft.com/office/drawing/2014/main" id="{831C5808-D707-8E1E-FCFD-39439C86BA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212499"/>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pos="345" userDrawn="1">
          <p15:clr>
            <a:srgbClr val="FBAE40"/>
          </p15:clr>
        </p15:guide>
        <p15:guide id="4" pos="822" userDrawn="1">
          <p15:clr>
            <a:srgbClr val="FBAE40"/>
          </p15:clr>
        </p15:guide>
        <p15:guide id="5" pos="937" userDrawn="1">
          <p15:clr>
            <a:srgbClr val="FBAE40"/>
          </p15:clr>
        </p15:guide>
        <p15:guide id="6" pos="1414" userDrawn="1">
          <p15:clr>
            <a:srgbClr val="FBAE40"/>
          </p15:clr>
        </p15:guide>
        <p15:guide id="7" pos="1529" userDrawn="1">
          <p15:clr>
            <a:srgbClr val="FBAE40"/>
          </p15:clr>
        </p15:guide>
        <p15:guide id="8" pos="2006" userDrawn="1">
          <p15:clr>
            <a:srgbClr val="FBAE40"/>
          </p15:clr>
        </p15:guide>
        <p15:guide id="9" pos="2121" userDrawn="1">
          <p15:clr>
            <a:srgbClr val="FBAE40"/>
          </p15:clr>
        </p15:guide>
        <p15:guide id="10" pos="2598" userDrawn="1">
          <p15:clr>
            <a:srgbClr val="FBAE40"/>
          </p15:clr>
        </p15:guide>
        <p15:guide id="11" pos="2713" userDrawn="1">
          <p15:clr>
            <a:srgbClr val="FBAE40"/>
          </p15:clr>
        </p15:guide>
        <p15:guide id="12" pos="3190" userDrawn="1">
          <p15:clr>
            <a:srgbClr val="FBAE40"/>
          </p15:clr>
        </p15:guide>
        <p15:guide id="13" pos="3305" userDrawn="1">
          <p15:clr>
            <a:srgbClr val="FBAE40"/>
          </p15:clr>
        </p15:guide>
        <p15:guide id="14" pos="3782" userDrawn="1">
          <p15:clr>
            <a:srgbClr val="FBAE40"/>
          </p15:clr>
        </p15:guide>
        <p15:guide id="15" pos="3897" userDrawn="1">
          <p15:clr>
            <a:srgbClr val="FBAE40"/>
          </p15:clr>
        </p15:guide>
        <p15:guide id="16" pos="4374" userDrawn="1">
          <p15:clr>
            <a:srgbClr val="FBAE40"/>
          </p15:clr>
        </p15:guide>
        <p15:guide id="17" pos="4489" userDrawn="1">
          <p15:clr>
            <a:srgbClr val="FBAE40"/>
          </p15:clr>
        </p15:guide>
        <p15:guide id="18" pos="4966" userDrawn="1">
          <p15:clr>
            <a:srgbClr val="FBAE40"/>
          </p15:clr>
        </p15:guide>
        <p15:guide id="19" pos="5081" userDrawn="1">
          <p15:clr>
            <a:srgbClr val="FBAE40"/>
          </p15:clr>
        </p15:guide>
        <p15:guide id="20" pos="5558" userDrawn="1">
          <p15:clr>
            <a:srgbClr val="FBAE40"/>
          </p15:clr>
        </p15:guide>
        <p15:guide id="21" pos="5673" userDrawn="1">
          <p15:clr>
            <a:srgbClr val="FBAE40"/>
          </p15:clr>
        </p15:guide>
        <p15:guide id="22" pos="6150" userDrawn="1">
          <p15:clr>
            <a:srgbClr val="FBAE40"/>
          </p15:clr>
        </p15:guide>
        <p15:guide id="23" pos="6265" userDrawn="1">
          <p15:clr>
            <a:srgbClr val="FBAE40"/>
          </p15:clr>
        </p15:guide>
        <p15:guide id="24" pos="6742" userDrawn="1">
          <p15:clr>
            <a:srgbClr val="FBAE40"/>
          </p15:clr>
        </p15:guide>
        <p15:guide id="25" pos="6857" userDrawn="1">
          <p15:clr>
            <a:srgbClr val="FBAE40"/>
          </p15:clr>
        </p15:guide>
        <p15:guide id="26" pos="7334" userDrawn="1">
          <p15:clr>
            <a:srgbClr val="FBAE40"/>
          </p15:clr>
        </p15:guide>
        <p15:guide id="27" orient="horz" userDrawn="1">
          <p15:clr>
            <a:srgbClr val="FBAE40"/>
          </p15:clr>
        </p15:guide>
        <p15:guide id="28" orient="horz" pos="4320" userDrawn="1">
          <p15:clr>
            <a:srgbClr val="FBAE40"/>
          </p15:clr>
        </p15:guide>
        <p15:guide id="29" orient="horz" pos="288" userDrawn="1">
          <p15:clr>
            <a:srgbClr val="FBAE40"/>
          </p15:clr>
        </p15:guide>
        <p15:guide id="30" orient="horz" pos="816" userDrawn="1">
          <p15:clr>
            <a:srgbClr val="FBAE40"/>
          </p15:clr>
        </p15:guide>
        <p15:guide id="31" orient="horz" pos="931" userDrawn="1">
          <p15:clr>
            <a:srgbClr val="FBAE40"/>
          </p15:clr>
        </p15:guide>
        <p15:guide id="32" orient="horz" pos="1459" userDrawn="1">
          <p15:clr>
            <a:srgbClr val="FBAE40"/>
          </p15:clr>
        </p15:guide>
        <p15:guide id="33" orient="horz" pos="1574" userDrawn="1">
          <p15:clr>
            <a:srgbClr val="FBAE40"/>
          </p15:clr>
        </p15:guide>
        <p15:guide id="34" orient="horz" pos="2102" userDrawn="1">
          <p15:clr>
            <a:srgbClr val="FBAE40"/>
          </p15:clr>
        </p15:guide>
        <p15:guide id="35" orient="horz" pos="2217" userDrawn="1">
          <p15:clr>
            <a:srgbClr val="FBAE40"/>
          </p15:clr>
        </p15:guide>
        <p15:guide id="36" orient="horz" pos="2745" userDrawn="1">
          <p15:clr>
            <a:srgbClr val="FBAE40"/>
          </p15:clr>
        </p15:guide>
        <p15:guide id="37" orient="horz" pos="2860" userDrawn="1">
          <p15:clr>
            <a:srgbClr val="FBAE40"/>
          </p15:clr>
        </p15:guide>
        <p15:guide id="38" orient="horz" pos="3388" userDrawn="1">
          <p15:clr>
            <a:srgbClr val="FBAE40"/>
          </p15:clr>
        </p15:guide>
        <p15:guide id="39" orient="horz" pos="3504" userDrawn="1">
          <p15:clr>
            <a:srgbClr val="FBAE40"/>
          </p15:clr>
        </p15:guide>
        <p15:guide id="40" orient="horz" pos="40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Presenation Title Footer">
            <a:extLst>
              <a:ext uri="{FF2B5EF4-FFF2-40B4-BE49-F238E27FC236}">
                <a16:creationId xmlns:a16="http://schemas.microsoft.com/office/drawing/2014/main" id="{5743D3FB-D8B4-73B9-0972-DBFB37F5D69B}"/>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Tree>
    <p:extLst>
      <p:ext uri="{BB962C8B-B14F-4D97-AF65-F5344CB8AC3E}">
        <p14:creationId xmlns:p14="http://schemas.microsoft.com/office/powerpoint/2010/main" val="40113782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27AF5A6-F851-FB63-1669-61D5739419EF}"/>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E6ED642B-92EB-1734-E5D9-077003B8A6E2}"/>
              </a:ext>
            </a:extLst>
          </p:cNvPr>
          <p:cNvSpPr>
            <a:spLocks noGrp="1"/>
          </p:cNvSpPr>
          <p:nvPr>
            <p:ph idx="1"/>
          </p:nvPr>
        </p:nvSpPr>
        <p:spPr>
          <a:xfrm>
            <a:off x="4306824" y="457200"/>
            <a:ext cx="7336536" cy="57607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a:extLst>
              <a:ext uri="{FF2B5EF4-FFF2-40B4-BE49-F238E27FC236}">
                <a16:creationId xmlns:a16="http://schemas.microsoft.com/office/drawing/2014/main" id="{7CA6B0FB-DB4A-6DCB-F760-974288FA2820}"/>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F0AA9804-C8FE-28D4-18D5-7F9DCA5851F4}"/>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574855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DF8F8D25-E665-0209-243E-C399F20D96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Picture Placeholder 2">
            <a:extLst>
              <a:ext uri="{FF2B5EF4-FFF2-40B4-BE49-F238E27FC236}">
                <a16:creationId xmlns:a16="http://schemas.microsoft.com/office/drawing/2014/main" id="{69667B8E-3FB1-AED5-8499-96A869DE570A}"/>
              </a:ext>
            </a:extLst>
          </p:cNvPr>
          <p:cNvSpPr>
            <a:spLocks noGrp="1"/>
          </p:cNvSpPr>
          <p:nvPr>
            <p:ph type="pic" idx="1"/>
          </p:nvPr>
        </p:nvSpPr>
        <p:spPr>
          <a:xfrm>
            <a:off x="4306824" y="457200"/>
            <a:ext cx="7333488" cy="57607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860A7C2-6F8A-E515-E20F-4EDB3F618E15}"/>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649B8AEF-8CB1-ED90-43F3-6A746020190B}"/>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8196140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7B727-76AE-E598-387E-27D5ED6BA62B}"/>
              </a:ext>
            </a:extLst>
          </p:cNvPr>
          <p:cNvSpPr>
            <a:spLocks noGrp="1"/>
          </p:cNvSpPr>
          <p:nvPr>
            <p:ph type="body" idx="1"/>
          </p:nvPr>
        </p:nvSpPr>
        <p:spPr>
          <a:xfrm>
            <a:off x="546100" y="1825625"/>
            <a:ext cx="11099800" cy="4389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5A65C17A-A8EA-6066-3EC9-89C46D9275D6}"/>
              </a:ext>
            </a:extLst>
          </p:cNvPr>
          <p:cNvSpPr>
            <a:spLocks noGrp="1"/>
          </p:cNvSpPr>
          <p:nvPr>
            <p:ph type="title"/>
          </p:nvPr>
        </p:nvSpPr>
        <p:spPr>
          <a:xfrm>
            <a:off x="546100" y="457200"/>
            <a:ext cx="11099800" cy="109728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591290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A398-6BB4-E1B2-C725-B911387700B6}"/>
              </a:ext>
            </a:extLst>
          </p:cNvPr>
          <p:cNvSpPr>
            <a:spLocks noGrp="1"/>
          </p:cNvSpPr>
          <p:nvPr>
            <p:ph type="title"/>
          </p:nvPr>
        </p:nvSpPr>
        <p:spPr/>
        <p:txBody>
          <a:bodyPr/>
          <a:lstStyle/>
          <a:p>
            <a:r>
              <a:rPr lang="en-US" dirty="0"/>
              <a:t>Design Considerations</a:t>
            </a:r>
          </a:p>
        </p:txBody>
      </p:sp>
    </p:spTree>
    <p:extLst>
      <p:ext uri="{BB962C8B-B14F-4D97-AF65-F5344CB8AC3E}">
        <p14:creationId xmlns:p14="http://schemas.microsoft.com/office/powerpoint/2010/main" val="2462097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with an elephant head&#10;&#10;AI-generated content may be incorrect.">
            <a:extLst>
              <a:ext uri="{FF2B5EF4-FFF2-40B4-BE49-F238E27FC236}">
                <a16:creationId xmlns:a16="http://schemas.microsoft.com/office/drawing/2014/main" id="{E67E1E1E-7E72-2FA7-B1BD-B1D62F1CA12B}"/>
              </a:ext>
            </a:extLst>
          </p:cNvPr>
          <p:cNvPicPr>
            <a:picLocks noChangeAspect="1" noChangeArrowheads="1"/>
          </p:cNvPicPr>
          <p:nvPr/>
        </p:nvPicPr>
        <p:blipFill>
          <a:blip r:embed="rId3"/>
          <a:srcRect t="21690" r="2" b="25763"/>
          <a:stretch>
            <a:fillRect/>
          </a:stretch>
        </p:blipFill>
        <p:spPr bwMode="auto">
          <a:xfrm>
            <a:off x="546100" y="1825625"/>
            <a:ext cx="11099800" cy="4389120"/>
          </a:xfrm>
          <a:prstGeom prst="rect">
            <a:avLst/>
          </a:prstGeom>
          <a:solidFill>
            <a:srgbClr val="FFFFFF"/>
          </a:solidFill>
        </p:spPr>
      </p:pic>
      <p:sp>
        <p:nvSpPr>
          <p:cNvPr id="2" name="Title 1">
            <a:extLst>
              <a:ext uri="{FF2B5EF4-FFF2-40B4-BE49-F238E27FC236}">
                <a16:creationId xmlns:a16="http://schemas.microsoft.com/office/drawing/2014/main" id="{DA2FDDAE-6E1B-3F12-6EDE-58FE52DAB6A8}"/>
              </a:ext>
            </a:extLst>
          </p:cNvPr>
          <p:cNvSpPr txBox="1">
            <a:spLocks/>
          </p:cNvSpPr>
          <p:nvPr/>
        </p:nvSpPr>
        <p:spPr>
          <a:xfrm>
            <a:off x="546100" y="457200"/>
            <a:ext cx="11099800" cy="109728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latin typeface="+mj-lt"/>
                <a:ea typeface="+mj-ea"/>
                <a:cs typeface="+mj-cs"/>
              </a:rPr>
              <a:t>Ensuring Message Delivery and Processing</a:t>
            </a:r>
          </a:p>
        </p:txBody>
      </p:sp>
    </p:spTree>
    <p:extLst>
      <p:ext uri="{BB962C8B-B14F-4D97-AF65-F5344CB8AC3E}">
        <p14:creationId xmlns:p14="http://schemas.microsoft.com/office/powerpoint/2010/main" val="2598198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omputer hardware and cloud computing&#10;&#10;AI-generated content may be incorrect.">
            <a:extLst>
              <a:ext uri="{FF2B5EF4-FFF2-40B4-BE49-F238E27FC236}">
                <a16:creationId xmlns:a16="http://schemas.microsoft.com/office/drawing/2014/main" id="{4FA19163-25EC-09AE-AB9E-E7D0FD6213BC}"/>
              </a:ext>
            </a:extLst>
          </p:cNvPr>
          <p:cNvPicPr>
            <a:picLocks noGrp="1" noChangeAspect="1"/>
          </p:cNvPicPr>
          <p:nvPr>
            <p:ph sz="quarter" idx="4"/>
          </p:nvPr>
        </p:nvPicPr>
        <p:blipFill>
          <a:blip r:embed="rId3"/>
          <a:stretch>
            <a:fillRect/>
          </a:stretch>
        </p:blipFill>
        <p:spPr>
          <a:xfrm>
            <a:off x="6373813" y="2913970"/>
            <a:ext cx="5275262" cy="3014435"/>
          </a:xfrm>
        </p:spPr>
      </p:pic>
      <p:sp>
        <p:nvSpPr>
          <p:cNvPr id="3" name="Text Placeholder 2">
            <a:extLst>
              <a:ext uri="{FF2B5EF4-FFF2-40B4-BE49-F238E27FC236}">
                <a16:creationId xmlns:a16="http://schemas.microsoft.com/office/drawing/2014/main" id="{C1B5E31D-D6AB-71A0-ADBA-54CC1A027DA0}"/>
              </a:ext>
            </a:extLst>
          </p:cNvPr>
          <p:cNvSpPr>
            <a:spLocks noGrp="1"/>
          </p:cNvSpPr>
          <p:nvPr>
            <p:ph type="body" sz="quarter" idx="3"/>
          </p:nvPr>
        </p:nvSpPr>
        <p:spPr/>
        <p:txBody>
          <a:bodyPr/>
          <a:lstStyle/>
          <a:p>
            <a:pPr algn="ctr"/>
            <a:r>
              <a:rPr lang="en-US" dirty="0"/>
              <a:t>Cloud Storage</a:t>
            </a:r>
          </a:p>
        </p:txBody>
      </p:sp>
      <p:pic>
        <p:nvPicPr>
          <p:cNvPr id="8" name="Content Placeholder 7" descr="A black and silver hard drive&#10;&#10;AI-generated content may be incorrect.">
            <a:extLst>
              <a:ext uri="{FF2B5EF4-FFF2-40B4-BE49-F238E27FC236}">
                <a16:creationId xmlns:a16="http://schemas.microsoft.com/office/drawing/2014/main" id="{75EE6D46-7C82-400C-AC79-B5CDB3267F47}"/>
              </a:ext>
            </a:extLst>
          </p:cNvPr>
          <p:cNvPicPr>
            <a:picLocks noGrp="1" noChangeAspect="1"/>
          </p:cNvPicPr>
          <p:nvPr>
            <p:ph sz="half" idx="2"/>
          </p:nvPr>
        </p:nvPicPr>
        <p:blipFill>
          <a:blip r:embed="rId4"/>
          <a:stretch>
            <a:fillRect/>
          </a:stretch>
        </p:blipFill>
        <p:spPr>
          <a:xfrm>
            <a:off x="1207294" y="2441575"/>
            <a:ext cx="3959225" cy="3959225"/>
          </a:xfrm>
        </p:spPr>
      </p:pic>
      <p:sp>
        <p:nvSpPr>
          <p:cNvPr id="5" name="Text Placeholder 4">
            <a:extLst>
              <a:ext uri="{FF2B5EF4-FFF2-40B4-BE49-F238E27FC236}">
                <a16:creationId xmlns:a16="http://schemas.microsoft.com/office/drawing/2014/main" id="{355381C5-B465-DCF4-1940-2A20138B9FB7}"/>
              </a:ext>
            </a:extLst>
          </p:cNvPr>
          <p:cNvSpPr>
            <a:spLocks noGrp="1"/>
          </p:cNvSpPr>
          <p:nvPr>
            <p:ph type="body" idx="1"/>
          </p:nvPr>
        </p:nvSpPr>
        <p:spPr/>
        <p:txBody>
          <a:bodyPr/>
          <a:lstStyle/>
          <a:p>
            <a:pPr algn="ctr"/>
            <a:r>
              <a:rPr lang="en-US" dirty="0"/>
              <a:t>Disk-Based Storage</a:t>
            </a:r>
          </a:p>
        </p:txBody>
      </p:sp>
      <p:sp>
        <p:nvSpPr>
          <p:cNvPr id="6" name="Title 5">
            <a:extLst>
              <a:ext uri="{FF2B5EF4-FFF2-40B4-BE49-F238E27FC236}">
                <a16:creationId xmlns:a16="http://schemas.microsoft.com/office/drawing/2014/main" id="{98B25C22-CCC3-7C9B-D002-518A7C0FDBDD}"/>
              </a:ext>
            </a:extLst>
          </p:cNvPr>
          <p:cNvSpPr>
            <a:spLocks noGrp="1"/>
          </p:cNvSpPr>
          <p:nvPr>
            <p:ph type="title"/>
          </p:nvPr>
        </p:nvSpPr>
        <p:spPr/>
        <p:txBody>
          <a:bodyPr/>
          <a:lstStyle/>
          <a:p>
            <a:r>
              <a:rPr lang="en-US" dirty="0"/>
              <a:t>Durable Queues and Topics</a:t>
            </a:r>
          </a:p>
        </p:txBody>
      </p:sp>
      <p:sp>
        <p:nvSpPr>
          <p:cNvPr id="11" name="TextBox 10">
            <a:extLst>
              <a:ext uri="{FF2B5EF4-FFF2-40B4-BE49-F238E27FC236}">
                <a16:creationId xmlns:a16="http://schemas.microsoft.com/office/drawing/2014/main" id="{F3EC4F84-EF04-23A1-96F9-E9FD5AA4B0F8}"/>
              </a:ext>
            </a:extLst>
          </p:cNvPr>
          <p:cNvSpPr txBox="1"/>
          <p:nvPr/>
        </p:nvSpPr>
        <p:spPr>
          <a:xfrm>
            <a:off x="540948" y="1315328"/>
            <a:ext cx="2821542" cy="461665"/>
          </a:xfrm>
          <a:prstGeom prst="rect">
            <a:avLst/>
          </a:prstGeom>
          <a:noFill/>
        </p:spPr>
        <p:txBody>
          <a:bodyPr wrap="none" rtlCol="0">
            <a:spAutoFit/>
          </a:bodyPr>
          <a:lstStyle/>
          <a:p>
            <a:r>
              <a:rPr lang="en-US" sz="2400" b="1" dirty="0">
                <a:solidFill>
                  <a:schemeClr val="accent6"/>
                </a:solidFill>
              </a:rPr>
              <a:t>Message Persistence</a:t>
            </a:r>
          </a:p>
        </p:txBody>
      </p:sp>
    </p:spTree>
    <p:extLst>
      <p:ext uri="{BB962C8B-B14F-4D97-AF65-F5344CB8AC3E}">
        <p14:creationId xmlns:p14="http://schemas.microsoft.com/office/powerpoint/2010/main" val="3850194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erson in a white hoodie and glasses&#10;&#10;AI-generated content may be incorrect.">
            <a:extLst>
              <a:ext uri="{FF2B5EF4-FFF2-40B4-BE49-F238E27FC236}">
                <a16:creationId xmlns:a16="http://schemas.microsoft.com/office/drawing/2014/main" id="{AFE47DF4-2DA3-E575-567F-BA7B81397B08}"/>
              </a:ext>
            </a:extLst>
          </p:cNvPr>
          <p:cNvPicPr>
            <a:picLocks noGrp="1" noChangeAspect="1"/>
          </p:cNvPicPr>
          <p:nvPr>
            <p:ph sz="half" idx="1"/>
          </p:nvPr>
        </p:nvPicPr>
        <p:blipFill>
          <a:blip r:embed="rId3"/>
          <a:stretch>
            <a:fillRect/>
          </a:stretch>
        </p:blipFill>
        <p:spPr>
          <a:xfrm>
            <a:off x="549275" y="2204679"/>
            <a:ext cx="5457825" cy="3631330"/>
          </a:xfrm>
        </p:spPr>
      </p:pic>
      <p:sp>
        <p:nvSpPr>
          <p:cNvPr id="4" name="Title 3">
            <a:extLst>
              <a:ext uri="{FF2B5EF4-FFF2-40B4-BE49-F238E27FC236}">
                <a16:creationId xmlns:a16="http://schemas.microsoft.com/office/drawing/2014/main" id="{FDEC18CC-2044-4B7D-A608-0B7AC4DD0C56}"/>
              </a:ext>
            </a:extLst>
          </p:cNvPr>
          <p:cNvSpPr>
            <a:spLocks noGrp="1"/>
          </p:cNvSpPr>
          <p:nvPr>
            <p:ph type="title"/>
          </p:nvPr>
        </p:nvSpPr>
        <p:spPr/>
        <p:txBody>
          <a:bodyPr/>
          <a:lstStyle/>
          <a:p>
            <a:r>
              <a:rPr lang="en-US" dirty="0"/>
              <a:t>Message Replication</a:t>
            </a:r>
          </a:p>
        </p:txBody>
      </p:sp>
      <p:sp>
        <p:nvSpPr>
          <p:cNvPr id="7" name="TextBox 6">
            <a:extLst>
              <a:ext uri="{FF2B5EF4-FFF2-40B4-BE49-F238E27FC236}">
                <a16:creationId xmlns:a16="http://schemas.microsoft.com/office/drawing/2014/main" id="{12BCD84F-C20B-91D2-FD5B-9C8366C68A05}"/>
              </a:ext>
            </a:extLst>
          </p:cNvPr>
          <p:cNvSpPr txBox="1"/>
          <p:nvPr/>
        </p:nvSpPr>
        <p:spPr>
          <a:xfrm>
            <a:off x="540948" y="1315328"/>
            <a:ext cx="2821542" cy="461665"/>
          </a:xfrm>
          <a:prstGeom prst="rect">
            <a:avLst/>
          </a:prstGeom>
          <a:noFill/>
        </p:spPr>
        <p:txBody>
          <a:bodyPr wrap="none" rtlCol="0">
            <a:spAutoFit/>
          </a:bodyPr>
          <a:lstStyle/>
          <a:p>
            <a:r>
              <a:rPr lang="en-US" sz="2400" b="1" dirty="0">
                <a:solidFill>
                  <a:schemeClr val="accent6"/>
                </a:solidFill>
              </a:rPr>
              <a:t>Message Persistence</a:t>
            </a:r>
          </a:p>
        </p:txBody>
      </p:sp>
      <p:sp>
        <p:nvSpPr>
          <p:cNvPr id="13" name="Rectangle: Rounded Corners 12">
            <a:extLst>
              <a:ext uri="{FF2B5EF4-FFF2-40B4-BE49-F238E27FC236}">
                <a16:creationId xmlns:a16="http://schemas.microsoft.com/office/drawing/2014/main" id="{B3A412FD-AAE0-6ED9-0897-8A74FB20F675}"/>
              </a:ext>
            </a:extLst>
          </p:cNvPr>
          <p:cNvSpPr/>
          <p:nvPr/>
        </p:nvSpPr>
        <p:spPr>
          <a:xfrm>
            <a:off x="6966284" y="26845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Synchronous Replication</a:t>
            </a:r>
          </a:p>
        </p:txBody>
      </p:sp>
      <p:sp>
        <p:nvSpPr>
          <p:cNvPr id="14" name="Rectangle: Rounded Corners 13">
            <a:extLst>
              <a:ext uri="{FF2B5EF4-FFF2-40B4-BE49-F238E27FC236}">
                <a16:creationId xmlns:a16="http://schemas.microsoft.com/office/drawing/2014/main" id="{B96396D2-302B-6105-86F8-930D11D603CE}"/>
              </a:ext>
            </a:extLst>
          </p:cNvPr>
          <p:cNvSpPr/>
          <p:nvPr/>
        </p:nvSpPr>
        <p:spPr>
          <a:xfrm>
            <a:off x="6965653" y="3805238"/>
            <a:ext cx="409343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Asynchronous Replication</a:t>
            </a:r>
          </a:p>
        </p:txBody>
      </p:sp>
    </p:spTree>
    <p:extLst>
      <p:ext uri="{BB962C8B-B14F-4D97-AF65-F5344CB8AC3E}">
        <p14:creationId xmlns:p14="http://schemas.microsoft.com/office/powerpoint/2010/main" val="21903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holding a teddy bear&#10;&#10;AI-generated content may be incorrect.">
            <a:extLst>
              <a:ext uri="{FF2B5EF4-FFF2-40B4-BE49-F238E27FC236}">
                <a16:creationId xmlns:a16="http://schemas.microsoft.com/office/drawing/2014/main" id="{31DF567F-6A7A-EE8D-D420-D3F6EBA94AF5}"/>
              </a:ext>
            </a:extLst>
          </p:cNvPr>
          <p:cNvPicPr>
            <a:picLocks noGrp="1" noChangeAspect="1"/>
          </p:cNvPicPr>
          <p:nvPr>
            <p:ph sz="half" idx="1"/>
          </p:nvPr>
        </p:nvPicPr>
        <p:blipFill>
          <a:blip r:embed="rId3"/>
          <a:stretch>
            <a:fillRect/>
          </a:stretch>
        </p:blipFill>
        <p:spPr>
          <a:xfrm>
            <a:off x="1192549" y="1825625"/>
            <a:ext cx="4171276" cy="4389438"/>
          </a:xfrm>
        </p:spPr>
      </p:pic>
      <p:sp>
        <p:nvSpPr>
          <p:cNvPr id="4" name="Title 3">
            <a:extLst>
              <a:ext uri="{FF2B5EF4-FFF2-40B4-BE49-F238E27FC236}">
                <a16:creationId xmlns:a16="http://schemas.microsoft.com/office/drawing/2014/main" id="{942A1945-1F73-8B0C-6F14-3DD3EADBFDBD}"/>
              </a:ext>
            </a:extLst>
          </p:cNvPr>
          <p:cNvSpPr>
            <a:spLocks noGrp="1"/>
          </p:cNvSpPr>
          <p:nvPr>
            <p:ph type="title"/>
          </p:nvPr>
        </p:nvSpPr>
        <p:spPr/>
        <p:txBody>
          <a:bodyPr>
            <a:normAutofit fontScale="90000"/>
          </a:bodyPr>
          <a:lstStyle/>
          <a:p>
            <a:r>
              <a:rPr lang="en-US" dirty="0"/>
              <a:t>Acknowledgement-Based Persistence</a:t>
            </a:r>
          </a:p>
        </p:txBody>
      </p:sp>
      <p:sp>
        <p:nvSpPr>
          <p:cNvPr id="7" name="Rectangle: Rounded Corners 6">
            <a:extLst>
              <a:ext uri="{FF2B5EF4-FFF2-40B4-BE49-F238E27FC236}">
                <a16:creationId xmlns:a16="http://schemas.microsoft.com/office/drawing/2014/main" id="{31B97666-5E18-073D-DEBC-F22BF8B71318}"/>
              </a:ext>
            </a:extLst>
          </p:cNvPr>
          <p:cNvSpPr/>
          <p:nvPr/>
        </p:nvSpPr>
        <p:spPr>
          <a:xfrm>
            <a:off x="6966284" y="26845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Write-Ahead Logging (WAL)</a:t>
            </a:r>
          </a:p>
        </p:txBody>
      </p:sp>
      <p:sp>
        <p:nvSpPr>
          <p:cNvPr id="8" name="Rectangle: Rounded Corners 7">
            <a:extLst>
              <a:ext uri="{FF2B5EF4-FFF2-40B4-BE49-F238E27FC236}">
                <a16:creationId xmlns:a16="http://schemas.microsoft.com/office/drawing/2014/main" id="{11967567-DFCE-9810-195A-7341B6011C6E}"/>
              </a:ext>
            </a:extLst>
          </p:cNvPr>
          <p:cNvSpPr/>
          <p:nvPr/>
        </p:nvSpPr>
        <p:spPr>
          <a:xfrm>
            <a:off x="6965653" y="3805238"/>
            <a:ext cx="409343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Two-Phase Commit (2PC)</a:t>
            </a:r>
          </a:p>
        </p:txBody>
      </p:sp>
      <p:sp>
        <p:nvSpPr>
          <p:cNvPr id="9" name="TextBox 8">
            <a:extLst>
              <a:ext uri="{FF2B5EF4-FFF2-40B4-BE49-F238E27FC236}">
                <a16:creationId xmlns:a16="http://schemas.microsoft.com/office/drawing/2014/main" id="{44D978B0-AD09-57D6-3148-039564E08472}"/>
              </a:ext>
            </a:extLst>
          </p:cNvPr>
          <p:cNvSpPr txBox="1"/>
          <p:nvPr/>
        </p:nvSpPr>
        <p:spPr>
          <a:xfrm>
            <a:off x="540948" y="1315328"/>
            <a:ext cx="2821542" cy="461665"/>
          </a:xfrm>
          <a:prstGeom prst="rect">
            <a:avLst/>
          </a:prstGeom>
          <a:noFill/>
        </p:spPr>
        <p:txBody>
          <a:bodyPr wrap="none" rtlCol="0">
            <a:spAutoFit/>
          </a:bodyPr>
          <a:lstStyle/>
          <a:p>
            <a:r>
              <a:rPr lang="en-US" sz="2400" b="1" dirty="0">
                <a:solidFill>
                  <a:schemeClr val="accent6"/>
                </a:solidFill>
              </a:rPr>
              <a:t>Message Persistence</a:t>
            </a:r>
          </a:p>
        </p:txBody>
      </p:sp>
    </p:spTree>
    <p:extLst>
      <p:ext uri="{BB962C8B-B14F-4D97-AF65-F5344CB8AC3E}">
        <p14:creationId xmlns:p14="http://schemas.microsoft.com/office/powerpoint/2010/main" val="2489118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computer&#10;&#10;AI-generated content may be incorrect.">
            <a:extLst>
              <a:ext uri="{FF2B5EF4-FFF2-40B4-BE49-F238E27FC236}">
                <a16:creationId xmlns:a16="http://schemas.microsoft.com/office/drawing/2014/main" id="{1A9D98E2-2673-16A0-E4D0-40EB57067FE8}"/>
              </a:ext>
            </a:extLst>
          </p:cNvPr>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549275" y="2490953"/>
            <a:ext cx="5457825" cy="3058781"/>
          </a:xfrm>
        </p:spPr>
      </p:pic>
      <p:sp>
        <p:nvSpPr>
          <p:cNvPr id="4" name="Title 3">
            <a:extLst>
              <a:ext uri="{FF2B5EF4-FFF2-40B4-BE49-F238E27FC236}">
                <a16:creationId xmlns:a16="http://schemas.microsoft.com/office/drawing/2014/main" id="{5AEE8104-FD77-2FC6-EAF5-CF60F399DFEE}"/>
              </a:ext>
            </a:extLst>
          </p:cNvPr>
          <p:cNvSpPr>
            <a:spLocks noGrp="1"/>
          </p:cNvSpPr>
          <p:nvPr>
            <p:ph type="title"/>
          </p:nvPr>
        </p:nvSpPr>
        <p:spPr/>
        <p:txBody>
          <a:bodyPr/>
          <a:lstStyle/>
          <a:p>
            <a:r>
              <a:rPr lang="en-US" dirty="0"/>
              <a:t>Redundant Storage Solutions</a:t>
            </a:r>
          </a:p>
        </p:txBody>
      </p:sp>
      <p:sp>
        <p:nvSpPr>
          <p:cNvPr id="7" name="Rectangle: Rounded Corners 6">
            <a:extLst>
              <a:ext uri="{FF2B5EF4-FFF2-40B4-BE49-F238E27FC236}">
                <a16:creationId xmlns:a16="http://schemas.microsoft.com/office/drawing/2014/main" id="{DEA0B0B0-6A63-ACB5-717C-94574151927A}"/>
              </a:ext>
            </a:extLst>
          </p:cNvPr>
          <p:cNvSpPr/>
          <p:nvPr/>
        </p:nvSpPr>
        <p:spPr>
          <a:xfrm>
            <a:off x="6966284" y="26845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RAID</a:t>
            </a:r>
          </a:p>
        </p:txBody>
      </p:sp>
      <p:sp>
        <p:nvSpPr>
          <p:cNvPr id="8" name="Rectangle: Rounded Corners 7">
            <a:extLst>
              <a:ext uri="{FF2B5EF4-FFF2-40B4-BE49-F238E27FC236}">
                <a16:creationId xmlns:a16="http://schemas.microsoft.com/office/drawing/2014/main" id="{27C696D5-E357-D72A-D6AC-10F361657C51}"/>
              </a:ext>
            </a:extLst>
          </p:cNvPr>
          <p:cNvSpPr/>
          <p:nvPr/>
        </p:nvSpPr>
        <p:spPr>
          <a:xfrm>
            <a:off x="6965653" y="3805238"/>
            <a:ext cx="409343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Geo-Replication</a:t>
            </a:r>
          </a:p>
        </p:txBody>
      </p:sp>
      <p:sp>
        <p:nvSpPr>
          <p:cNvPr id="9" name="TextBox 8">
            <a:extLst>
              <a:ext uri="{FF2B5EF4-FFF2-40B4-BE49-F238E27FC236}">
                <a16:creationId xmlns:a16="http://schemas.microsoft.com/office/drawing/2014/main" id="{0C86103F-E6B8-093C-AD78-39A44DC1F1DD}"/>
              </a:ext>
            </a:extLst>
          </p:cNvPr>
          <p:cNvSpPr txBox="1"/>
          <p:nvPr/>
        </p:nvSpPr>
        <p:spPr>
          <a:xfrm>
            <a:off x="540948" y="1315328"/>
            <a:ext cx="2821542" cy="461665"/>
          </a:xfrm>
          <a:prstGeom prst="rect">
            <a:avLst/>
          </a:prstGeom>
          <a:noFill/>
        </p:spPr>
        <p:txBody>
          <a:bodyPr wrap="none" rtlCol="0">
            <a:spAutoFit/>
          </a:bodyPr>
          <a:lstStyle/>
          <a:p>
            <a:r>
              <a:rPr lang="en-US" sz="2400" b="1" dirty="0">
                <a:solidFill>
                  <a:schemeClr val="accent6"/>
                </a:solidFill>
              </a:rPr>
              <a:t>Message Persistence</a:t>
            </a:r>
          </a:p>
        </p:txBody>
      </p:sp>
    </p:spTree>
    <p:extLst>
      <p:ext uri="{BB962C8B-B14F-4D97-AF65-F5344CB8AC3E}">
        <p14:creationId xmlns:p14="http://schemas.microsoft.com/office/powerpoint/2010/main" val="901907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using a computer and a phone&#10;&#10;AI-generated content may be incorrect.">
            <a:extLst>
              <a:ext uri="{FF2B5EF4-FFF2-40B4-BE49-F238E27FC236}">
                <a16:creationId xmlns:a16="http://schemas.microsoft.com/office/drawing/2014/main" id="{D5FE4032-7F7E-8E81-FCAE-2FA77DE5F2A6}"/>
              </a:ext>
            </a:extLst>
          </p:cNvPr>
          <p:cNvPicPr>
            <a:picLocks noGrp="1" noChangeAspect="1"/>
          </p:cNvPicPr>
          <p:nvPr>
            <p:ph sz="quarter" idx="4"/>
          </p:nvPr>
        </p:nvPicPr>
        <p:blipFill>
          <a:blip r:embed="rId3"/>
          <a:stretch>
            <a:fillRect/>
          </a:stretch>
        </p:blipFill>
        <p:spPr>
          <a:xfrm>
            <a:off x="6373813" y="2662929"/>
            <a:ext cx="5275262" cy="3516516"/>
          </a:xfrm>
        </p:spPr>
      </p:pic>
      <p:sp>
        <p:nvSpPr>
          <p:cNvPr id="10" name="Text Placeholder 9">
            <a:extLst>
              <a:ext uri="{FF2B5EF4-FFF2-40B4-BE49-F238E27FC236}">
                <a16:creationId xmlns:a16="http://schemas.microsoft.com/office/drawing/2014/main" id="{1850149B-6B70-0FE3-0968-50C80347DBF5}"/>
              </a:ext>
            </a:extLst>
          </p:cNvPr>
          <p:cNvSpPr>
            <a:spLocks noGrp="1"/>
          </p:cNvSpPr>
          <p:nvPr>
            <p:ph type="body" sz="quarter" idx="3"/>
          </p:nvPr>
        </p:nvSpPr>
        <p:spPr/>
        <p:txBody>
          <a:bodyPr/>
          <a:lstStyle/>
          <a:p>
            <a:r>
              <a:rPr lang="en-US" dirty="0"/>
              <a:t>Alerts and Notifications</a:t>
            </a:r>
          </a:p>
        </p:txBody>
      </p:sp>
      <p:pic>
        <p:nvPicPr>
          <p:cNvPr id="6" name="Content Placeholder 5" descr="A doctor checking a person's blood pressure&#10;&#10;AI-generated content may be incorrect.">
            <a:extLst>
              <a:ext uri="{FF2B5EF4-FFF2-40B4-BE49-F238E27FC236}">
                <a16:creationId xmlns:a16="http://schemas.microsoft.com/office/drawing/2014/main" id="{91794A45-5D79-1A20-8043-2E096323DEF7}"/>
              </a:ext>
            </a:extLst>
          </p:cNvPr>
          <p:cNvPicPr>
            <a:picLocks noGrp="1" noChangeAspect="1"/>
          </p:cNvPicPr>
          <p:nvPr>
            <p:ph sz="half" idx="2"/>
          </p:nvPr>
        </p:nvPicPr>
        <p:blipFill>
          <a:blip r:embed="rId4" cstate="email">
            <a:extLst>
              <a:ext uri="{28A0092B-C50C-407E-A947-70E740481C1C}">
                <a14:useLocalDpi xmlns:a14="http://schemas.microsoft.com/office/drawing/2010/main"/>
              </a:ext>
            </a:extLst>
          </a:blip>
          <a:stretch>
            <a:fillRect/>
          </a:stretch>
        </p:blipFill>
        <p:spPr>
          <a:xfrm>
            <a:off x="549275" y="2663003"/>
            <a:ext cx="5275263" cy="3516368"/>
          </a:xfrm>
        </p:spPr>
      </p:pic>
      <p:sp>
        <p:nvSpPr>
          <p:cNvPr id="9" name="Text Placeholder 8">
            <a:extLst>
              <a:ext uri="{FF2B5EF4-FFF2-40B4-BE49-F238E27FC236}">
                <a16:creationId xmlns:a16="http://schemas.microsoft.com/office/drawing/2014/main" id="{198566E6-0D3E-4B57-C362-5F96E98A9933}"/>
              </a:ext>
            </a:extLst>
          </p:cNvPr>
          <p:cNvSpPr>
            <a:spLocks noGrp="1"/>
          </p:cNvSpPr>
          <p:nvPr>
            <p:ph type="body" idx="1"/>
          </p:nvPr>
        </p:nvSpPr>
        <p:spPr/>
        <p:txBody>
          <a:bodyPr/>
          <a:lstStyle/>
          <a:p>
            <a:r>
              <a:rPr lang="en-US" dirty="0"/>
              <a:t>Health Checks</a:t>
            </a:r>
          </a:p>
        </p:txBody>
      </p:sp>
      <p:sp>
        <p:nvSpPr>
          <p:cNvPr id="4" name="Title 3">
            <a:extLst>
              <a:ext uri="{FF2B5EF4-FFF2-40B4-BE49-F238E27FC236}">
                <a16:creationId xmlns:a16="http://schemas.microsoft.com/office/drawing/2014/main" id="{B7F2D0A5-F1A3-97E5-B5B9-5BF4BBDE4D30}"/>
              </a:ext>
            </a:extLst>
          </p:cNvPr>
          <p:cNvSpPr>
            <a:spLocks noGrp="1"/>
          </p:cNvSpPr>
          <p:nvPr>
            <p:ph type="title"/>
          </p:nvPr>
        </p:nvSpPr>
        <p:spPr/>
        <p:txBody>
          <a:bodyPr/>
          <a:lstStyle/>
          <a:p>
            <a:r>
              <a:rPr lang="en-US" dirty="0"/>
              <a:t>Monitoring &amp; Alerting</a:t>
            </a:r>
          </a:p>
        </p:txBody>
      </p:sp>
      <p:sp>
        <p:nvSpPr>
          <p:cNvPr id="11" name="TextBox 10">
            <a:extLst>
              <a:ext uri="{FF2B5EF4-FFF2-40B4-BE49-F238E27FC236}">
                <a16:creationId xmlns:a16="http://schemas.microsoft.com/office/drawing/2014/main" id="{CCFFC866-C61C-DB3D-C249-49B881F4ABCA}"/>
              </a:ext>
            </a:extLst>
          </p:cNvPr>
          <p:cNvSpPr txBox="1"/>
          <p:nvPr/>
        </p:nvSpPr>
        <p:spPr>
          <a:xfrm>
            <a:off x="540948" y="1315328"/>
            <a:ext cx="2821542" cy="461665"/>
          </a:xfrm>
          <a:prstGeom prst="rect">
            <a:avLst/>
          </a:prstGeom>
          <a:noFill/>
        </p:spPr>
        <p:txBody>
          <a:bodyPr wrap="none" rtlCol="0">
            <a:spAutoFit/>
          </a:bodyPr>
          <a:lstStyle/>
          <a:p>
            <a:r>
              <a:rPr lang="en-US" sz="2400" b="1" dirty="0">
                <a:solidFill>
                  <a:schemeClr val="accent6"/>
                </a:solidFill>
              </a:rPr>
              <a:t>Message Persistence</a:t>
            </a:r>
          </a:p>
        </p:txBody>
      </p:sp>
    </p:spTree>
    <p:extLst>
      <p:ext uri="{BB962C8B-B14F-4D97-AF65-F5344CB8AC3E}">
        <p14:creationId xmlns:p14="http://schemas.microsoft.com/office/powerpoint/2010/main" val="2394822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A8E2DA-3364-BAD7-AFD9-0AB4B9849CDC}"/>
              </a:ext>
            </a:extLst>
          </p:cNvPr>
          <p:cNvSpPr>
            <a:spLocks noGrp="1"/>
          </p:cNvSpPr>
          <p:nvPr>
            <p:ph idx="1"/>
          </p:nvPr>
        </p:nvSpPr>
        <p:spPr/>
        <p:txBody>
          <a:bodyPr/>
          <a:lstStyle/>
          <a:p>
            <a:r>
              <a:rPr lang="en-US" dirty="0"/>
              <a:t>Durable queues and topics ensure messages stored persistently</a:t>
            </a:r>
          </a:p>
          <a:p>
            <a:r>
              <a:rPr lang="en-US" dirty="0"/>
              <a:t>Replication provides redundancy and high availability</a:t>
            </a:r>
          </a:p>
          <a:p>
            <a:r>
              <a:rPr lang="en-US" dirty="0"/>
              <a:t>Acknowledgement-based persistence ensures messages are safely stored before being acknowledged</a:t>
            </a:r>
          </a:p>
          <a:p>
            <a:r>
              <a:rPr lang="en-US" dirty="0"/>
              <a:t>Redundant storage solutions enhance durability and availability</a:t>
            </a:r>
          </a:p>
          <a:p>
            <a:r>
              <a:rPr lang="en-US" dirty="0"/>
              <a:t>Monitoring and alerting help maintain health and performance</a:t>
            </a:r>
          </a:p>
        </p:txBody>
      </p:sp>
      <p:sp>
        <p:nvSpPr>
          <p:cNvPr id="3" name="Title 2">
            <a:extLst>
              <a:ext uri="{FF2B5EF4-FFF2-40B4-BE49-F238E27FC236}">
                <a16:creationId xmlns:a16="http://schemas.microsoft.com/office/drawing/2014/main" id="{4D476EC2-8BF1-3E1A-29D8-972B0EF4062C}"/>
              </a:ext>
            </a:extLst>
          </p:cNvPr>
          <p:cNvSpPr>
            <a:spLocks noGrp="1"/>
          </p:cNvSpPr>
          <p:nvPr>
            <p:ph type="title"/>
          </p:nvPr>
        </p:nvSpPr>
        <p:spPr/>
        <p:txBody>
          <a:bodyPr/>
          <a:lstStyle/>
          <a:p>
            <a:r>
              <a:rPr lang="en-US" dirty="0"/>
              <a:t>Key Points to Remember</a:t>
            </a:r>
          </a:p>
        </p:txBody>
      </p:sp>
      <p:sp>
        <p:nvSpPr>
          <p:cNvPr id="4" name="TextBox 3">
            <a:extLst>
              <a:ext uri="{FF2B5EF4-FFF2-40B4-BE49-F238E27FC236}">
                <a16:creationId xmlns:a16="http://schemas.microsoft.com/office/drawing/2014/main" id="{B2F416A4-50DF-BB44-7AB6-3B279162448E}"/>
              </a:ext>
            </a:extLst>
          </p:cNvPr>
          <p:cNvSpPr txBox="1"/>
          <p:nvPr/>
        </p:nvSpPr>
        <p:spPr>
          <a:xfrm>
            <a:off x="540948" y="1315328"/>
            <a:ext cx="2821542" cy="461665"/>
          </a:xfrm>
          <a:prstGeom prst="rect">
            <a:avLst/>
          </a:prstGeom>
          <a:noFill/>
        </p:spPr>
        <p:txBody>
          <a:bodyPr wrap="none" rtlCol="0">
            <a:spAutoFit/>
          </a:bodyPr>
          <a:lstStyle/>
          <a:p>
            <a:r>
              <a:rPr lang="en-US" sz="2400" b="1" dirty="0">
                <a:solidFill>
                  <a:schemeClr val="accent6"/>
                </a:solidFill>
              </a:rPr>
              <a:t>Message Persistence</a:t>
            </a:r>
          </a:p>
        </p:txBody>
      </p:sp>
      <p:pic>
        <p:nvPicPr>
          <p:cNvPr id="5" name="Picture 2" descr="Easy Button Png (960x700), Png Download">
            <a:extLst>
              <a:ext uri="{FF2B5EF4-FFF2-40B4-BE49-F238E27FC236}">
                <a16:creationId xmlns:a16="http://schemas.microsoft.com/office/drawing/2014/main" id="{C8D12288-0848-9EC1-BA96-BA3E47D11BF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79611" y="1690688"/>
            <a:ext cx="5232778"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236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CF1E-2F6B-7A35-0AED-566C4FCD8AD8}"/>
              </a:ext>
            </a:extLst>
          </p:cNvPr>
          <p:cNvSpPr>
            <a:spLocks noGrp="1"/>
          </p:cNvSpPr>
          <p:nvPr>
            <p:ph type="title"/>
          </p:nvPr>
        </p:nvSpPr>
        <p:spPr/>
        <p:txBody>
          <a:bodyPr/>
          <a:lstStyle/>
          <a:p>
            <a:r>
              <a:rPr lang="en-US" dirty="0"/>
              <a:t>Key Points to Remember</a:t>
            </a:r>
          </a:p>
        </p:txBody>
      </p:sp>
      <p:pic>
        <p:nvPicPr>
          <p:cNvPr id="3" name="Picture 2" descr="Easy Button Png (960x700), Png Download">
            <a:extLst>
              <a:ext uri="{FF2B5EF4-FFF2-40B4-BE49-F238E27FC236}">
                <a16:creationId xmlns:a16="http://schemas.microsoft.com/office/drawing/2014/main" id="{EC8D9CA5-13E2-A144-E7E2-768E5AF9292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7692" y="2001075"/>
            <a:ext cx="5232778" cy="43513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icrosoft Azure Logo, symbol, meaning, history, PNG, brand">
            <a:extLst>
              <a:ext uri="{FF2B5EF4-FFF2-40B4-BE49-F238E27FC236}">
                <a16:creationId xmlns:a16="http://schemas.microsoft.com/office/drawing/2014/main" id="{09CFE285-4E27-D016-AC0F-F6369AC40F9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20167" r="20499"/>
          <a:stretch/>
        </p:blipFill>
        <p:spPr bwMode="auto">
          <a:xfrm>
            <a:off x="6531531" y="1690688"/>
            <a:ext cx="1950479" cy="18491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WS Logo and sign, new logo meaning and history, PNG, SVG">
            <a:extLst>
              <a:ext uri="{FF2B5EF4-FFF2-40B4-BE49-F238E27FC236}">
                <a16:creationId xmlns:a16="http://schemas.microsoft.com/office/drawing/2014/main" id="{D092B8E5-0355-C6E5-4E22-BD3065A63462}"/>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6875" r="6875"/>
          <a:stretch/>
        </p:blipFill>
        <p:spPr bwMode="auto">
          <a:xfrm>
            <a:off x="8878439" y="3019938"/>
            <a:ext cx="2871790" cy="18729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Google Cloud Logo, symbol, meaning, history, PNG, brand">
            <a:extLst>
              <a:ext uri="{FF2B5EF4-FFF2-40B4-BE49-F238E27FC236}">
                <a16:creationId xmlns:a16="http://schemas.microsoft.com/office/drawing/2014/main" id="{839E0F02-58CA-EF76-F9CA-62D6000970D2}"/>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15583" r="15833"/>
          <a:stretch/>
        </p:blipFill>
        <p:spPr bwMode="auto">
          <a:xfrm>
            <a:off x="6616974" y="4752687"/>
            <a:ext cx="1950479" cy="15997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F0D28C-63DB-185B-93CF-C4F5BBFCE75E}"/>
              </a:ext>
            </a:extLst>
          </p:cNvPr>
          <p:cNvSpPr txBox="1"/>
          <p:nvPr/>
        </p:nvSpPr>
        <p:spPr>
          <a:xfrm>
            <a:off x="540948" y="1315328"/>
            <a:ext cx="2821542" cy="461665"/>
          </a:xfrm>
          <a:prstGeom prst="rect">
            <a:avLst/>
          </a:prstGeom>
          <a:noFill/>
        </p:spPr>
        <p:txBody>
          <a:bodyPr wrap="none" rtlCol="0">
            <a:spAutoFit/>
          </a:bodyPr>
          <a:lstStyle/>
          <a:p>
            <a:r>
              <a:rPr lang="en-US" sz="2400" b="1" dirty="0">
                <a:solidFill>
                  <a:schemeClr val="accent6"/>
                </a:solidFill>
              </a:rPr>
              <a:t>Message Persistence</a:t>
            </a:r>
          </a:p>
        </p:txBody>
      </p:sp>
    </p:spTree>
    <p:extLst>
      <p:ext uri="{BB962C8B-B14F-4D97-AF65-F5344CB8AC3E}">
        <p14:creationId xmlns:p14="http://schemas.microsoft.com/office/powerpoint/2010/main" val="257047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9252-CD32-4B27-60F9-9070BC611465}"/>
              </a:ext>
            </a:extLst>
          </p:cNvPr>
          <p:cNvSpPr>
            <a:spLocks noGrp="1"/>
          </p:cNvSpPr>
          <p:nvPr>
            <p:ph type="title"/>
          </p:nvPr>
        </p:nvSpPr>
        <p:spPr/>
        <p:txBody>
          <a:bodyPr/>
          <a:lstStyle/>
          <a:p>
            <a:r>
              <a:rPr lang="en-US" dirty="0"/>
              <a:t>Design </a:t>
            </a:r>
            <a:r>
              <a:rPr lang="en-US" dirty="0" err="1"/>
              <a:t>Consideations</a:t>
            </a:r>
            <a:endParaRPr lang="en-US" dirty="0"/>
          </a:p>
        </p:txBody>
      </p:sp>
      <p:sp>
        <p:nvSpPr>
          <p:cNvPr id="3" name="Text Placeholder 2">
            <a:extLst>
              <a:ext uri="{FF2B5EF4-FFF2-40B4-BE49-F238E27FC236}">
                <a16:creationId xmlns:a16="http://schemas.microsoft.com/office/drawing/2014/main" id="{8875017E-4C80-F15D-0465-078C6C3E91F2}"/>
              </a:ext>
            </a:extLst>
          </p:cNvPr>
          <p:cNvSpPr>
            <a:spLocks noGrp="1"/>
          </p:cNvSpPr>
          <p:nvPr>
            <p:ph type="body" sz="quarter" idx="10"/>
          </p:nvPr>
        </p:nvSpPr>
        <p:spPr/>
        <p:txBody>
          <a:bodyPr/>
          <a:lstStyle/>
          <a:p>
            <a:r>
              <a:rPr lang="en-US" dirty="0"/>
              <a:t>Reliability</a:t>
            </a:r>
          </a:p>
        </p:txBody>
      </p:sp>
    </p:spTree>
    <p:extLst>
      <p:ext uri="{BB962C8B-B14F-4D97-AF65-F5344CB8AC3E}">
        <p14:creationId xmlns:p14="http://schemas.microsoft.com/office/powerpoint/2010/main" val="2805776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421FD-0E30-14A8-3910-9D63661831AF}"/>
              </a:ext>
            </a:extLst>
          </p:cNvPr>
          <p:cNvSpPr>
            <a:spLocks noGrp="1"/>
          </p:cNvSpPr>
          <p:nvPr>
            <p:ph type="title"/>
          </p:nvPr>
        </p:nvSpPr>
        <p:spPr/>
        <p:txBody>
          <a:bodyPr/>
          <a:lstStyle/>
          <a:p>
            <a:r>
              <a:rPr lang="en-US" dirty="0"/>
              <a:t>Reliability</a:t>
            </a:r>
          </a:p>
        </p:txBody>
      </p:sp>
      <p:sp>
        <p:nvSpPr>
          <p:cNvPr id="4" name="Rectangle: Rounded Corners 3">
            <a:extLst>
              <a:ext uri="{FF2B5EF4-FFF2-40B4-BE49-F238E27FC236}">
                <a16:creationId xmlns:a16="http://schemas.microsoft.com/office/drawing/2014/main" id="{ECF992F4-0465-5DA0-4C02-94C925E7C09F}"/>
              </a:ext>
            </a:extLst>
          </p:cNvPr>
          <p:cNvSpPr/>
          <p:nvPr/>
        </p:nvSpPr>
        <p:spPr>
          <a:xfrm>
            <a:off x="547688"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Delivery and Processing</a:t>
            </a:r>
          </a:p>
        </p:txBody>
      </p:sp>
      <p:sp>
        <p:nvSpPr>
          <p:cNvPr id="5" name="Rectangle: Rounded Corners 4">
            <a:extLst>
              <a:ext uri="{FF2B5EF4-FFF2-40B4-BE49-F238E27FC236}">
                <a16:creationId xmlns:a16="http://schemas.microsoft.com/office/drawing/2014/main" id="{DCC0DA47-169F-702D-6CBE-5B0C73598293}"/>
              </a:ext>
            </a:extLst>
          </p:cNvPr>
          <p:cNvSpPr/>
          <p:nvPr/>
        </p:nvSpPr>
        <p:spPr>
          <a:xfrm>
            <a:off x="4307681"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Failure Handling</a:t>
            </a:r>
          </a:p>
        </p:txBody>
      </p:sp>
      <p:sp>
        <p:nvSpPr>
          <p:cNvPr id="6" name="Rectangle: Rounded Corners 5">
            <a:extLst>
              <a:ext uri="{FF2B5EF4-FFF2-40B4-BE49-F238E27FC236}">
                <a16:creationId xmlns:a16="http://schemas.microsoft.com/office/drawing/2014/main" id="{30F32A9E-9E84-6B5D-96A4-6CFC59AC53AF}"/>
              </a:ext>
            </a:extLst>
          </p:cNvPr>
          <p:cNvSpPr/>
          <p:nvPr/>
        </p:nvSpPr>
        <p:spPr>
          <a:xfrm>
            <a:off x="8067675"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Consistency</a:t>
            </a:r>
          </a:p>
        </p:txBody>
      </p:sp>
    </p:spTree>
    <p:extLst>
      <p:ext uri="{BB962C8B-B14F-4D97-AF65-F5344CB8AC3E}">
        <p14:creationId xmlns:p14="http://schemas.microsoft.com/office/powerpoint/2010/main" val="64821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1000" fill="hold"/>
                                        <p:tgtEl>
                                          <p:spTgt spid="5"/>
                                        </p:tgtEl>
                                        <p:attrNameLst>
                                          <p:attrName>fillcolor</p:attrName>
                                        </p:attrNameLst>
                                      </p:cBhvr>
                                      <p:to>
                                        <a:srgbClr val="666666"/>
                                      </p:to>
                                    </p:animClr>
                                    <p:set>
                                      <p:cBhvr>
                                        <p:cTn id="18" dur="1000" fill="hold"/>
                                        <p:tgtEl>
                                          <p:spTgt spid="5"/>
                                        </p:tgtEl>
                                        <p:attrNameLst>
                                          <p:attrName>fill.type</p:attrName>
                                        </p:attrNameLst>
                                      </p:cBhvr>
                                      <p:to>
                                        <p:strVal val="solid"/>
                                      </p:to>
                                    </p:set>
                                    <p:set>
                                      <p:cBhvr>
                                        <p:cTn id="19" dur="1000" fill="hold"/>
                                        <p:tgtEl>
                                          <p:spTgt spid="5"/>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1000" fill="hold"/>
                                        <p:tgtEl>
                                          <p:spTgt spid="6"/>
                                        </p:tgtEl>
                                        <p:attrNameLst>
                                          <p:attrName>fillcolor</p:attrName>
                                        </p:attrNameLst>
                                      </p:cBhvr>
                                      <p:to>
                                        <a:srgbClr val="666666"/>
                                      </p:to>
                                    </p:animClr>
                                    <p:set>
                                      <p:cBhvr>
                                        <p:cTn id="22" dur="1000" fill="hold"/>
                                        <p:tgtEl>
                                          <p:spTgt spid="6"/>
                                        </p:tgtEl>
                                        <p:attrNameLst>
                                          <p:attrName>fill.type</p:attrName>
                                        </p:attrNameLst>
                                      </p:cBhvr>
                                      <p:to>
                                        <p:strVal val="solid"/>
                                      </p:to>
                                    </p:set>
                                    <p:set>
                                      <p:cBhvr>
                                        <p:cTn id="23" dur="1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pointing at the camera&#10;&#10;AI-generated content may be incorrect.">
            <a:extLst>
              <a:ext uri="{FF2B5EF4-FFF2-40B4-BE49-F238E27FC236}">
                <a16:creationId xmlns:a16="http://schemas.microsoft.com/office/drawing/2014/main" id="{5C147313-E981-E0FC-2872-151062387BD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6100" y="1825625"/>
            <a:ext cx="11099800" cy="4389120"/>
          </a:xfrm>
          <a:prstGeom prst="rect">
            <a:avLst/>
          </a:prstGeom>
          <a:solidFill>
            <a:srgbClr val="FFFFFF"/>
          </a:solidFill>
        </p:spPr>
      </p:pic>
      <p:sp>
        <p:nvSpPr>
          <p:cNvPr id="2" name="Title 1">
            <a:extLst>
              <a:ext uri="{FF2B5EF4-FFF2-40B4-BE49-F238E27FC236}">
                <a16:creationId xmlns:a16="http://schemas.microsoft.com/office/drawing/2014/main" id="{A57418DD-5DD4-2DCF-8A4F-5F31B614D421}"/>
              </a:ext>
            </a:extLst>
          </p:cNvPr>
          <p:cNvSpPr txBox="1">
            <a:spLocks/>
          </p:cNvSpPr>
          <p:nvPr/>
        </p:nvSpPr>
        <p:spPr>
          <a:xfrm>
            <a:off x="546100" y="457200"/>
            <a:ext cx="11099800" cy="109728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latin typeface="+mj-lt"/>
                <a:ea typeface="+mj-ea"/>
                <a:cs typeface="+mj-cs"/>
              </a:rPr>
              <a:t>Ensuring Message Delivery and Processing</a:t>
            </a:r>
          </a:p>
        </p:txBody>
      </p:sp>
    </p:spTree>
    <p:extLst>
      <p:ext uri="{BB962C8B-B14F-4D97-AF65-F5344CB8AC3E}">
        <p14:creationId xmlns:p14="http://schemas.microsoft.com/office/powerpoint/2010/main" val="4030517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aving at a bar&#10;&#10;AI-generated content may be incorrect.">
            <a:extLst>
              <a:ext uri="{FF2B5EF4-FFF2-40B4-BE49-F238E27FC236}">
                <a16:creationId xmlns:a16="http://schemas.microsoft.com/office/drawing/2014/main" id="{DE778EDB-AB42-ED67-3CFB-353C9650049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6100" y="1825625"/>
            <a:ext cx="11099800" cy="4389120"/>
          </a:xfrm>
          <a:prstGeom prst="rect">
            <a:avLst/>
          </a:prstGeom>
          <a:solidFill>
            <a:srgbClr val="FFFFFF"/>
          </a:solidFill>
        </p:spPr>
      </p:pic>
      <p:sp>
        <p:nvSpPr>
          <p:cNvPr id="2" name="Title 1">
            <a:extLst>
              <a:ext uri="{FF2B5EF4-FFF2-40B4-BE49-F238E27FC236}">
                <a16:creationId xmlns:a16="http://schemas.microsoft.com/office/drawing/2014/main" id="{381152F3-6824-D1D3-9FB1-8B80AAFCAD7B}"/>
              </a:ext>
            </a:extLst>
          </p:cNvPr>
          <p:cNvSpPr txBox="1">
            <a:spLocks/>
          </p:cNvSpPr>
          <p:nvPr/>
        </p:nvSpPr>
        <p:spPr>
          <a:xfrm>
            <a:off x="546100" y="457200"/>
            <a:ext cx="11099800" cy="109728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latin typeface="+mj-lt"/>
                <a:ea typeface="+mj-ea"/>
                <a:cs typeface="+mj-cs"/>
              </a:rPr>
              <a:t>Ensuring Message Delivery and Processing</a:t>
            </a:r>
          </a:p>
        </p:txBody>
      </p:sp>
    </p:spTree>
    <p:extLst>
      <p:ext uri="{BB962C8B-B14F-4D97-AF65-F5344CB8AC3E}">
        <p14:creationId xmlns:p14="http://schemas.microsoft.com/office/powerpoint/2010/main" val="2786577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1E95-8DAC-DBA3-8454-3ADB91AF4971}"/>
              </a:ext>
            </a:extLst>
          </p:cNvPr>
          <p:cNvSpPr>
            <a:spLocks noGrp="1"/>
          </p:cNvSpPr>
          <p:nvPr>
            <p:ph type="title"/>
          </p:nvPr>
        </p:nvSpPr>
        <p:spPr/>
        <p:txBody>
          <a:bodyPr>
            <a:normAutofit fontScale="90000"/>
          </a:bodyPr>
          <a:lstStyle/>
          <a:p>
            <a:r>
              <a:rPr lang="en-US" dirty="0"/>
              <a:t>Ensuring Messaging Delivery and Processing</a:t>
            </a:r>
          </a:p>
        </p:txBody>
      </p:sp>
      <p:sp>
        <p:nvSpPr>
          <p:cNvPr id="3" name="Rectangle: Rounded Corners 2">
            <a:extLst>
              <a:ext uri="{FF2B5EF4-FFF2-40B4-BE49-F238E27FC236}">
                <a16:creationId xmlns:a16="http://schemas.microsoft.com/office/drawing/2014/main" id="{DEA32C12-5639-EABF-675D-E8D6BD05BEF5}"/>
              </a:ext>
            </a:extLst>
          </p:cNvPr>
          <p:cNvSpPr/>
          <p:nvPr/>
        </p:nvSpPr>
        <p:spPr>
          <a:xfrm>
            <a:off x="1958181"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Guaranteed Delivery</a:t>
            </a:r>
          </a:p>
        </p:txBody>
      </p:sp>
      <p:sp>
        <p:nvSpPr>
          <p:cNvPr id="4" name="Rectangle: Rounded Corners 3">
            <a:extLst>
              <a:ext uri="{FF2B5EF4-FFF2-40B4-BE49-F238E27FC236}">
                <a16:creationId xmlns:a16="http://schemas.microsoft.com/office/drawing/2014/main" id="{8EFEBFC9-A42B-CF23-B917-723BAF7CD33C}"/>
              </a:ext>
            </a:extLst>
          </p:cNvPr>
          <p:cNvSpPr/>
          <p:nvPr/>
        </p:nvSpPr>
        <p:spPr>
          <a:xfrm>
            <a:off x="6657181" y="2489200"/>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Persistence</a:t>
            </a:r>
          </a:p>
        </p:txBody>
      </p:sp>
    </p:spTree>
    <p:extLst>
      <p:ext uri="{BB962C8B-B14F-4D97-AF65-F5344CB8AC3E}">
        <p14:creationId xmlns:p14="http://schemas.microsoft.com/office/powerpoint/2010/main" val="20982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erson holding a teddy bear&#10;&#10;AI-generated content may be incorrect.">
            <a:extLst>
              <a:ext uri="{FF2B5EF4-FFF2-40B4-BE49-F238E27FC236}">
                <a16:creationId xmlns:a16="http://schemas.microsoft.com/office/drawing/2014/main" id="{0815194D-8AC2-A712-AA90-D6EB7FD02796}"/>
              </a:ext>
            </a:extLst>
          </p:cNvPr>
          <p:cNvPicPr>
            <a:picLocks noGrp="1" noChangeAspect="1"/>
          </p:cNvPicPr>
          <p:nvPr>
            <p:ph sz="quarter" idx="4"/>
          </p:nvPr>
        </p:nvPicPr>
        <p:blipFill>
          <a:blip r:embed="rId3"/>
          <a:stretch>
            <a:fillRect/>
          </a:stretch>
        </p:blipFill>
        <p:spPr>
          <a:xfrm>
            <a:off x="6690981" y="2441575"/>
            <a:ext cx="4640925" cy="3959225"/>
          </a:xfrm>
        </p:spPr>
      </p:pic>
      <p:sp>
        <p:nvSpPr>
          <p:cNvPr id="3" name="Text Placeholder 2">
            <a:extLst>
              <a:ext uri="{FF2B5EF4-FFF2-40B4-BE49-F238E27FC236}">
                <a16:creationId xmlns:a16="http://schemas.microsoft.com/office/drawing/2014/main" id="{B711B620-C960-785F-5C36-2305DA3AD1E8}"/>
              </a:ext>
            </a:extLst>
          </p:cNvPr>
          <p:cNvSpPr>
            <a:spLocks noGrp="1"/>
          </p:cNvSpPr>
          <p:nvPr>
            <p:ph type="body" sz="quarter" idx="3"/>
          </p:nvPr>
        </p:nvSpPr>
        <p:spPr/>
        <p:txBody>
          <a:bodyPr/>
          <a:lstStyle/>
          <a:p>
            <a:pPr algn="ctr"/>
            <a:r>
              <a:rPr lang="en-US" dirty="0"/>
              <a:t>Negative Acknowledgements</a:t>
            </a:r>
          </a:p>
        </p:txBody>
      </p:sp>
      <p:pic>
        <p:nvPicPr>
          <p:cNvPr id="8" name="Content Placeholder 7" descr="A person holding a teddy bear&#10;&#10;AI-generated content may be incorrect.">
            <a:extLst>
              <a:ext uri="{FF2B5EF4-FFF2-40B4-BE49-F238E27FC236}">
                <a16:creationId xmlns:a16="http://schemas.microsoft.com/office/drawing/2014/main" id="{3A0A4ED4-72B7-0625-2C70-E493936DB3BB}"/>
              </a:ext>
            </a:extLst>
          </p:cNvPr>
          <p:cNvPicPr>
            <a:picLocks noGrp="1" noChangeAspect="1"/>
          </p:cNvPicPr>
          <p:nvPr>
            <p:ph sz="half" idx="2"/>
          </p:nvPr>
        </p:nvPicPr>
        <p:blipFill>
          <a:blip r:embed="rId4"/>
          <a:stretch>
            <a:fillRect/>
          </a:stretch>
        </p:blipFill>
        <p:spPr>
          <a:xfrm>
            <a:off x="1636343" y="2441575"/>
            <a:ext cx="3101127" cy="3959225"/>
          </a:xfrm>
        </p:spPr>
      </p:pic>
      <p:sp>
        <p:nvSpPr>
          <p:cNvPr id="5" name="Text Placeholder 4">
            <a:extLst>
              <a:ext uri="{FF2B5EF4-FFF2-40B4-BE49-F238E27FC236}">
                <a16:creationId xmlns:a16="http://schemas.microsoft.com/office/drawing/2014/main" id="{9FC15C0C-520F-6639-A92F-A976ED29BE63}"/>
              </a:ext>
            </a:extLst>
          </p:cNvPr>
          <p:cNvSpPr>
            <a:spLocks noGrp="1"/>
          </p:cNvSpPr>
          <p:nvPr>
            <p:ph type="body" idx="1"/>
          </p:nvPr>
        </p:nvSpPr>
        <p:spPr/>
        <p:txBody>
          <a:bodyPr/>
          <a:lstStyle/>
          <a:p>
            <a:pPr algn="ctr"/>
            <a:r>
              <a:rPr lang="en-US" dirty="0"/>
              <a:t>Positive Acknowledgements</a:t>
            </a:r>
          </a:p>
        </p:txBody>
      </p:sp>
      <p:sp>
        <p:nvSpPr>
          <p:cNvPr id="6" name="Title 5">
            <a:extLst>
              <a:ext uri="{FF2B5EF4-FFF2-40B4-BE49-F238E27FC236}">
                <a16:creationId xmlns:a16="http://schemas.microsoft.com/office/drawing/2014/main" id="{E98B20CF-1C0F-9B98-3A54-A310091F8B99}"/>
              </a:ext>
            </a:extLst>
          </p:cNvPr>
          <p:cNvSpPr>
            <a:spLocks noGrp="1"/>
          </p:cNvSpPr>
          <p:nvPr>
            <p:ph type="title"/>
          </p:nvPr>
        </p:nvSpPr>
        <p:spPr/>
        <p:txBody>
          <a:bodyPr/>
          <a:lstStyle/>
          <a:p>
            <a:r>
              <a:rPr lang="en-US" dirty="0"/>
              <a:t>Acknowledgment Protocols</a:t>
            </a:r>
          </a:p>
        </p:txBody>
      </p:sp>
      <p:sp>
        <p:nvSpPr>
          <p:cNvPr id="11" name="TextBox 10">
            <a:extLst>
              <a:ext uri="{FF2B5EF4-FFF2-40B4-BE49-F238E27FC236}">
                <a16:creationId xmlns:a16="http://schemas.microsoft.com/office/drawing/2014/main" id="{5CDD49D4-02CD-2EBB-F0E8-C93C43734C64}"/>
              </a:ext>
            </a:extLst>
          </p:cNvPr>
          <p:cNvSpPr txBox="1"/>
          <p:nvPr/>
        </p:nvSpPr>
        <p:spPr>
          <a:xfrm>
            <a:off x="540948" y="1315328"/>
            <a:ext cx="2817887" cy="461665"/>
          </a:xfrm>
          <a:prstGeom prst="rect">
            <a:avLst/>
          </a:prstGeom>
          <a:noFill/>
        </p:spPr>
        <p:txBody>
          <a:bodyPr wrap="none" rtlCol="0">
            <a:spAutoFit/>
          </a:bodyPr>
          <a:lstStyle/>
          <a:p>
            <a:r>
              <a:rPr lang="en-US" sz="2400" b="1" dirty="0">
                <a:solidFill>
                  <a:schemeClr val="accent6"/>
                </a:solidFill>
              </a:rPr>
              <a:t>Guaranteed Delivery</a:t>
            </a:r>
          </a:p>
        </p:txBody>
      </p:sp>
    </p:spTree>
    <p:extLst>
      <p:ext uri="{BB962C8B-B14F-4D97-AF65-F5344CB8AC3E}">
        <p14:creationId xmlns:p14="http://schemas.microsoft.com/office/powerpoint/2010/main" val="2138373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E14C4-326C-B30E-47E5-25A328DA1B52}"/>
              </a:ext>
            </a:extLst>
          </p:cNvPr>
          <p:cNvSpPr>
            <a:spLocks noGrp="1"/>
          </p:cNvSpPr>
          <p:nvPr>
            <p:ph type="title"/>
          </p:nvPr>
        </p:nvSpPr>
        <p:spPr/>
        <p:txBody>
          <a:bodyPr/>
          <a:lstStyle/>
          <a:p>
            <a:r>
              <a:rPr lang="en-US" dirty="0"/>
              <a:t>Acknowledgement Protocols</a:t>
            </a:r>
          </a:p>
        </p:txBody>
      </p:sp>
      <p:sp>
        <p:nvSpPr>
          <p:cNvPr id="3" name="TextBox 2">
            <a:extLst>
              <a:ext uri="{FF2B5EF4-FFF2-40B4-BE49-F238E27FC236}">
                <a16:creationId xmlns:a16="http://schemas.microsoft.com/office/drawing/2014/main" id="{CFF2E91B-A999-DD33-4C94-97696E43B338}"/>
              </a:ext>
            </a:extLst>
          </p:cNvPr>
          <p:cNvSpPr txBox="1"/>
          <p:nvPr/>
        </p:nvSpPr>
        <p:spPr>
          <a:xfrm>
            <a:off x="540948" y="1315328"/>
            <a:ext cx="2817887" cy="461665"/>
          </a:xfrm>
          <a:prstGeom prst="rect">
            <a:avLst/>
          </a:prstGeom>
          <a:noFill/>
        </p:spPr>
        <p:txBody>
          <a:bodyPr wrap="none" rtlCol="0">
            <a:spAutoFit/>
          </a:bodyPr>
          <a:lstStyle/>
          <a:p>
            <a:r>
              <a:rPr lang="en-US" sz="2400" b="1" dirty="0">
                <a:solidFill>
                  <a:schemeClr val="accent6"/>
                </a:solidFill>
              </a:rPr>
              <a:t>Guaranteed Delivery</a:t>
            </a:r>
          </a:p>
        </p:txBody>
      </p:sp>
      <p:sp>
        <p:nvSpPr>
          <p:cNvPr id="4" name="Text Placeholder 2">
            <a:extLst>
              <a:ext uri="{FF2B5EF4-FFF2-40B4-BE49-F238E27FC236}">
                <a16:creationId xmlns:a16="http://schemas.microsoft.com/office/drawing/2014/main" id="{2C5D0BD9-AB01-82F2-7B2D-55C8C3C9FA53}"/>
              </a:ext>
            </a:extLst>
          </p:cNvPr>
          <p:cNvSpPr txBox="1">
            <a:spLocks/>
          </p:cNvSpPr>
          <p:nvPr/>
        </p:nvSpPr>
        <p:spPr>
          <a:xfrm>
            <a:off x="3517106" y="1752283"/>
            <a:ext cx="5157787" cy="823912"/>
          </a:xfrm>
          <a:prstGeom prst="rect">
            <a:avLst/>
          </a:prstGeom>
        </p:spPr>
        <p:txBody>
          <a:bodyPr/>
          <a:lst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Positive Acknowledgements</a:t>
            </a:r>
          </a:p>
        </p:txBody>
      </p:sp>
      <p:sp>
        <p:nvSpPr>
          <p:cNvPr id="5" name="Text Placeholder 4">
            <a:extLst>
              <a:ext uri="{FF2B5EF4-FFF2-40B4-BE49-F238E27FC236}">
                <a16:creationId xmlns:a16="http://schemas.microsoft.com/office/drawing/2014/main" id="{FDE702C0-BCB8-A538-E8CE-B0D96D86FAEF}"/>
              </a:ext>
            </a:extLst>
          </p:cNvPr>
          <p:cNvSpPr txBox="1">
            <a:spLocks/>
          </p:cNvSpPr>
          <p:nvPr/>
        </p:nvSpPr>
        <p:spPr>
          <a:xfrm>
            <a:off x="3741811" y="3774123"/>
            <a:ext cx="5183188" cy="823912"/>
          </a:xfrm>
          <a:prstGeom prst="rect">
            <a:avLst/>
          </a:prstGeom>
        </p:spPr>
        <p:txBody>
          <a:bodyPr/>
          <a:lst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Negative Acknowledgements</a:t>
            </a:r>
          </a:p>
        </p:txBody>
      </p:sp>
      <p:pic>
        <p:nvPicPr>
          <p:cNvPr id="6" name="Picture 5">
            <a:extLst>
              <a:ext uri="{FF2B5EF4-FFF2-40B4-BE49-F238E27FC236}">
                <a16:creationId xmlns:a16="http://schemas.microsoft.com/office/drawing/2014/main" id="{DDCEA8F4-F67C-5B9B-7762-7EAFFBACBCD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41811" y="2722592"/>
            <a:ext cx="5462134" cy="291667"/>
          </a:xfrm>
          <a:prstGeom prst="rect">
            <a:avLst/>
          </a:prstGeom>
        </p:spPr>
      </p:pic>
      <p:pic>
        <p:nvPicPr>
          <p:cNvPr id="7" name="Picture 6">
            <a:extLst>
              <a:ext uri="{FF2B5EF4-FFF2-40B4-BE49-F238E27FC236}">
                <a16:creationId xmlns:a16="http://schemas.microsoft.com/office/drawing/2014/main" id="{40E9A823-0657-0A14-0A99-42F5F088A9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59939" y="4700164"/>
            <a:ext cx="5244006" cy="300779"/>
          </a:xfrm>
          <a:prstGeom prst="rect">
            <a:avLst/>
          </a:prstGeom>
        </p:spPr>
      </p:pic>
    </p:spTree>
    <p:extLst>
      <p:ext uri="{BB962C8B-B14F-4D97-AF65-F5344CB8AC3E}">
        <p14:creationId xmlns:p14="http://schemas.microsoft.com/office/powerpoint/2010/main" val="1108590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lose-up of a mail form&#10;&#10;AI-generated content may be incorrect.">
            <a:extLst>
              <a:ext uri="{FF2B5EF4-FFF2-40B4-BE49-F238E27FC236}">
                <a16:creationId xmlns:a16="http://schemas.microsoft.com/office/drawing/2014/main" id="{8478410E-B8DB-21C6-1118-A3878CB69DA7}"/>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373813" y="2883825"/>
            <a:ext cx="5275262" cy="3074724"/>
          </a:xfrm>
        </p:spPr>
      </p:pic>
      <p:sp>
        <p:nvSpPr>
          <p:cNvPr id="3" name="Text Placeholder 2">
            <a:extLst>
              <a:ext uri="{FF2B5EF4-FFF2-40B4-BE49-F238E27FC236}">
                <a16:creationId xmlns:a16="http://schemas.microsoft.com/office/drawing/2014/main" id="{173A9D70-BB57-26EE-8448-45C0183C587B}"/>
              </a:ext>
            </a:extLst>
          </p:cNvPr>
          <p:cNvSpPr>
            <a:spLocks noGrp="1"/>
          </p:cNvSpPr>
          <p:nvPr>
            <p:ph type="body" sz="quarter" idx="3"/>
          </p:nvPr>
        </p:nvSpPr>
        <p:spPr/>
        <p:txBody>
          <a:bodyPr/>
          <a:lstStyle/>
          <a:p>
            <a:pPr algn="ctr"/>
            <a:r>
              <a:rPr lang="en-US" dirty="0"/>
              <a:t>Delivery Receipts</a:t>
            </a:r>
          </a:p>
        </p:txBody>
      </p:sp>
      <p:pic>
        <p:nvPicPr>
          <p:cNvPr id="8" name="Content Placeholder 7" descr="A person working on a computer&#10;&#10;AI-generated content may be incorrect.">
            <a:extLst>
              <a:ext uri="{FF2B5EF4-FFF2-40B4-BE49-F238E27FC236}">
                <a16:creationId xmlns:a16="http://schemas.microsoft.com/office/drawing/2014/main" id="{45D68F97-1073-9886-1B76-A12E6C88F8DD}"/>
              </a:ext>
            </a:extLst>
          </p:cNvPr>
          <p:cNvPicPr>
            <a:picLocks noGrp="1" noChangeAspect="1"/>
          </p:cNvPicPr>
          <p:nvPr>
            <p:ph sz="half" idx="2"/>
          </p:nvPr>
        </p:nvPicPr>
        <p:blipFill>
          <a:blip r:embed="rId3"/>
          <a:stretch>
            <a:fillRect/>
          </a:stretch>
        </p:blipFill>
        <p:spPr>
          <a:xfrm>
            <a:off x="549275" y="2662766"/>
            <a:ext cx="5275263" cy="3516842"/>
          </a:xfrm>
        </p:spPr>
      </p:pic>
      <p:sp>
        <p:nvSpPr>
          <p:cNvPr id="5" name="Text Placeholder 4">
            <a:extLst>
              <a:ext uri="{FF2B5EF4-FFF2-40B4-BE49-F238E27FC236}">
                <a16:creationId xmlns:a16="http://schemas.microsoft.com/office/drawing/2014/main" id="{3DD64F80-ED6C-AA26-80FD-39FA48B5A96F}"/>
              </a:ext>
            </a:extLst>
          </p:cNvPr>
          <p:cNvSpPr>
            <a:spLocks noGrp="1"/>
          </p:cNvSpPr>
          <p:nvPr>
            <p:ph type="body" idx="1"/>
          </p:nvPr>
        </p:nvSpPr>
        <p:spPr/>
        <p:txBody>
          <a:bodyPr/>
          <a:lstStyle/>
          <a:p>
            <a:pPr algn="ctr"/>
            <a:r>
              <a:rPr lang="en-US" dirty="0"/>
              <a:t>Tracking Identifiers</a:t>
            </a:r>
          </a:p>
        </p:txBody>
      </p:sp>
      <p:sp>
        <p:nvSpPr>
          <p:cNvPr id="6" name="Title 5">
            <a:extLst>
              <a:ext uri="{FF2B5EF4-FFF2-40B4-BE49-F238E27FC236}">
                <a16:creationId xmlns:a16="http://schemas.microsoft.com/office/drawing/2014/main" id="{FEF9C1BB-3A5C-0ECB-415A-841217BDCE99}"/>
              </a:ext>
            </a:extLst>
          </p:cNvPr>
          <p:cNvSpPr>
            <a:spLocks noGrp="1"/>
          </p:cNvSpPr>
          <p:nvPr>
            <p:ph type="title"/>
          </p:nvPr>
        </p:nvSpPr>
        <p:spPr/>
        <p:txBody>
          <a:bodyPr/>
          <a:lstStyle/>
          <a:p>
            <a:r>
              <a:rPr lang="en-US" dirty="0"/>
              <a:t>End-to-End Acknowledgements</a:t>
            </a:r>
          </a:p>
        </p:txBody>
      </p:sp>
      <p:sp>
        <p:nvSpPr>
          <p:cNvPr id="11" name="TextBox 10">
            <a:extLst>
              <a:ext uri="{FF2B5EF4-FFF2-40B4-BE49-F238E27FC236}">
                <a16:creationId xmlns:a16="http://schemas.microsoft.com/office/drawing/2014/main" id="{4A46C443-6DAC-6F5F-2A97-5BEDB34C6583}"/>
              </a:ext>
            </a:extLst>
          </p:cNvPr>
          <p:cNvSpPr txBox="1"/>
          <p:nvPr/>
        </p:nvSpPr>
        <p:spPr>
          <a:xfrm>
            <a:off x="540948" y="1315328"/>
            <a:ext cx="2817887" cy="461665"/>
          </a:xfrm>
          <a:prstGeom prst="rect">
            <a:avLst/>
          </a:prstGeom>
          <a:noFill/>
        </p:spPr>
        <p:txBody>
          <a:bodyPr wrap="none" rtlCol="0">
            <a:spAutoFit/>
          </a:bodyPr>
          <a:lstStyle/>
          <a:p>
            <a:r>
              <a:rPr lang="en-US" sz="2400" b="1" dirty="0">
                <a:solidFill>
                  <a:schemeClr val="accent6"/>
                </a:solidFill>
              </a:rPr>
              <a:t>Guaranteed Delivery</a:t>
            </a:r>
          </a:p>
        </p:txBody>
      </p:sp>
    </p:spTree>
    <p:extLst>
      <p:ext uri="{BB962C8B-B14F-4D97-AF65-F5344CB8AC3E}">
        <p14:creationId xmlns:p14="http://schemas.microsoft.com/office/powerpoint/2010/main" val="2140777434"/>
      </p:ext>
    </p:extLst>
  </p:cSld>
  <p:clrMapOvr>
    <a:masterClrMapping/>
  </p:clrMapOvr>
</p:sld>
</file>

<file path=ppt/theme/theme1.xml><?xml version="1.0" encoding="utf-8"?>
<a:theme xmlns:a="http://schemas.openxmlformats.org/drawingml/2006/main" name="Messaging Patterns Theme">
  <a:themeElements>
    <a:clrScheme name="Messaging Patterns">
      <a:dk1>
        <a:srgbClr val="333333"/>
      </a:dk1>
      <a:lt1>
        <a:srgbClr val="FFFFFF"/>
      </a:lt1>
      <a:dk2>
        <a:srgbClr val="003366"/>
      </a:dk2>
      <a:lt2>
        <a:srgbClr val="F4F6F7"/>
      </a:lt2>
      <a:accent1>
        <a:srgbClr val="003366"/>
      </a:accent1>
      <a:accent2>
        <a:srgbClr val="008080"/>
      </a:accent2>
      <a:accent3>
        <a:srgbClr val="DD3377"/>
      </a:accent3>
      <a:accent4>
        <a:srgbClr val="FF6600"/>
      </a:accent4>
      <a:accent5>
        <a:srgbClr val="3399FF"/>
      </a:accent5>
      <a:accent6>
        <a:srgbClr val="666666"/>
      </a:accent6>
      <a:hlink>
        <a:srgbClr val="3399FF"/>
      </a:hlink>
      <a:folHlink>
        <a:srgbClr val="DD3377"/>
      </a:folHlink>
    </a:clrScheme>
    <a:fontScheme name="Messaging Patterns">
      <a:majorFont>
        <a:latin typeface="Kamerik205 8"/>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74D1B7A-25F4-468A-BCD3-61BD71071BC8}" vid="{120AAE42-4739-44D7-83E5-4AE5E4AFEB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MessagingPatterns</Template>
  <TotalTime>1581</TotalTime>
  <Words>1334</Words>
  <Application>Microsoft Office PowerPoint</Application>
  <PresentationFormat>Widescreen</PresentationFormat>
  <Paragraphs>155</Paragraphs>
  <Slides>17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Inter</vt:lpstr>
      <vt:lpstr>Kamerik205 8</vt:lpstr>
      <vt:lpstr>Messaging Patterns Theme</vt:lpstr>
      <vt:lpstr>Design Considerations</vt:lpstr>
      <vt:lpstr>Design Consideations</vt:lpstr>
      <vt:lpstr>Reliability</vt:lpstr>
      <vt:lpstr>PowerPoint Presentation</vt:lpstr>
      <vt:lpstr>PowerPoint Presentation</vt:lpstr>
      <vt:lpstr>Ensuring Messaging Delivery and Processing</vt:lpstr>
      <vt:lpstr>Acknowledgment Protocols</vt:lpstr>
      <vt:lpstr>Acknowledgement Protocols</vt:lpstr>
      <vt:lpstr>End-to-End Acknowledgements</vt:lpstr>
      <vt:lpstr>PowerPoint Presentation</vt:lpstr>
      <vt:lpstr>Durable Queues and Topics</vt:lpstr>
      <vt:lpstr>Message Replication</vt:lpstr>
      <vt:lpstr>Acknowledgement-Based Persistence</vt:lpstr>
      <vt:lpstr>Redundant Storage Solutions</vt:lpstr>
      <vt:lpstr>Monitoring &amp; Alerting</vt:lpstr>
      <vt:lpstr>Key Points to Remember</vt:lpstr>
      <vt:lpstr>Key Points to Remember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Green</dc:creator>
  <cp:lastModifiedBy>Chad Green</cp:lastModifiedBy>
  <cp:revision>72</cp:revision>
  <dcterms:created xsi:type="dcterms:W3CDTF">2025-07-21T02:58:25Z</dcterms:created>
  <dcterms:modified xsi:type="dcterms:W3CDTF">2025-08-07T23:49:35Z</dcterms:modified>
</cp:coreProperties>
</file>